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65" r:id="rId3"/>
    <p:sldId id="278" r:id="rId4"/>
    <p:sldId id="266" r:id="rId5"/>
    <p:sldId id="267" r:id="rId6"/>
    <p:sldId id="268" r:id="rId7"/>
    <p:sldId id="270" r:id="rId8"/>
    <p:sldId id="272" r:id="rId9"/>
    <p:sldId id="258" r:id="rId10"/>
    <p:sldId id="273" r:id="rId11"/>
    <p:sldId id="259" r:id="rId12"/>
    <p:sldId id="261" r:id="rId13"/>
    <p:sldId id="279" r:id="rId14"/>
    <p:sldId id="262" r:id="rId15"/>
    <p:sldId id="275" r:id="rId16"/>
    <p:sldId id="260" r:id="rId17"/>
    <p:sldId id="277" r:id="rId18"/>
    <p:sldId id="26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6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93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358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9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907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57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164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82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6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128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081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1160-6455-4949-A87C-3E7822A9543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04F8B-37E2-4AD3-864A-1523B9989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85883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r-Latn-R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erinatalna oštećenja</a:t>
            </a:r>
            <a:endParaRPr lang="en-US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74328"/>
            <a:ext cx="358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95800" y="5699862"/>
            <a:ext cx="3581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/>
              <a:t>hipoksična oštećenja mozga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3738372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r-Latn-RS" sz="2000" u="sng" dirty="0" smtClean="0">
                <a:solidFill>
                  <a:srgbClr val="C00000"/>
                </a:solidFill>
              </a:rPr>
              <a:t>Klinička slika CP</a:t>
            </a:r>
          </a:p>
          <a:p>
            <a:r>
              <a:rPr lang="sr-Latn-RS" sz="2000" dirty="0" smtClean="0"/>
              <a:t>-    oštećenje motoričke funkcije</a:t>
            </a:r>
          </a:p>
          <a:p>
            <a:pPr marL="285750" indent="-285750">
              <a:buFontTx/>
              <a:buChar char="-"/>
            </a:pPr>
            <a:r>
              <a:rPr lang="sr-Latn-RS" sz="2000" dirty="0" smtClean="0"/>
              <a:t>spasticitet mišića</a:t>
            </a:r>
          </a:p>
          <a:p>
            <a:pPr marL="285750" indent="-285750">
              <a:buFontTx/>
              <a:buChar char="-"/>
            </a:pPr>
            <a:r>
              <a:rPr lang="sr-Latn-RS" sz="2000" dirty="0"/>
              <a:t>h</a:t>
            </a:r>
            <a:r>
              <a:rPr lang="sr-Latn-RS" sz="2000" dirty="0" smtClean="0"/>
              <a:t>ipotonija</a:t>
            </a:r>
          </a:p>
          <a:p>
            <a:pPr marL="285750" indent="-285750">
              <a:buFontTx/>
              <a:buChar char="-"/>
            </a:pPr>
            <a:r>
              <a:rPr lang="sr-Latn-RS" sz="2000" dirty="0"/>
              <a:t>n</a:t>
            </a:r>
            <a:r>
              <a:rPr lang="sr-Latn-RS" sz="2000" dirty="0" smtClean="0"/>
              <a:t>euromotorni ispad u vidu paraplegije, hemiplegije, triplegije, kvadriplegije, monoplegije</a:t>
            </a:r>
          </a:p>
          <a:p>
            <a:pPr marL="285750" indent="-285750">
              <a:buFontTx/>
              <a:buChar char="-"/>
            </a:pPr>
            <a:r>
              <a:rPr lang="sr-Latn-RS" sz="2000" dirty="0"/>
              <a:t>p</a:t>
            </a:r>
            <a:r>
              <a:rPr lang="sr-Latn-RS" sz="2000" dirty="0" smtClean="0"/>
              <a:t>oteškoće pri gutanju</a:t>
            </a:r>
          </a:p>
          <a:p>
            <a:pPr marL="285750" indent="-285750">
              <a:buFontTx/>
              <a:buChar char="-"/>
            </a:pPr>
            <a:r>
              <a:rPr lang="sr-Latn-RS" sz="2000" dirty="0" smtClean="0"/>
              <a:t>tremor</a:t>
            </a:r>
          </a:p>
          <a:p>
            <a:pPr marL="285750" indent="-285750">
              <a:buFontTx/>
              <a:buChar char="-"/>
            </a:pPr>
            <a:r>
              <a:rPr lang="sr-Latn-RS" sz="2000" dirty="0"/>
              <a:t>oštećenje vida ili sluha</a:t>
            </a:r>
          </a:p>
          <a:p>
            <a:pPr marL="285750" indent="-285750">
              <a:buFontTx/>
              <a:buChar char="-"/>
            </a:pPr>
            <a:r>
              <a:rPr lang="sr-Latn-RS" sz="2000" dirty="0" smtClean="0"/>
              <a:t>intelektualna ometenost</a:t>
            </a:r>
          </a:p>
          <a:p>
            <a:pPr marL="285750" indent="-285750">
              <a:buFontTx/>
              <a:buChar char="-"/>
            </a:pPr>
            <a:r>
              <a:rPr lang="sr-Latn-RS" sz="2000" dirty="0" smtClean="0"/>
              <a:t>problemi sa govorom</a:t>
            </a:r>
          </a:p>
          <a:p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0"/>
            <a:ext cx="8077200" cy="609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r-Latn-CS" sz="2400" b="1" u="sng" dirty="0" smtClean="0">
                <a:solidFill>
                  <a:schemeClr val="tx1"/>
                </a:solidFill>
              </a:rPr>
              <a:t/>
            </a:r>
            <a:br>
              <a:rPr lang="sr-Latn-CS" sz="2400" b="1" u="sng" dirty="0" smtClean="0">
                <a:solidFill>
                  <a:schemeClr val="tx1"/>
                </a:solidFill>
              </a:rPr>
            </a:br>
            <a:r>
              <a:rPr lang="sr-Latn-CS" sz="2700" b="1" dirty="0" smtClean="0">
                <a:solidFill>
                  <a:schemeClr val="tx1"/>
                </a:solidFill>
              </a:rPr>
              <a:t>Povrede glave</a:t>
            </a:r>
            <a:r>
              <a:rPr lang="en-US" sz="2700" b="1" dirty="0" smtClean="0">
                <a:solidFill>
                  <a:schemeClr val="tx1"/>
                </a:solidFill>
              </a:rPr>
              <a:t/>
            </a:r>
            <a:br>
              <a:rPr lang="en-US" sz="2700" b="1" dirty="0" smtClean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72" y="685800"/>
            <a:ext cx="8077200" cy="6172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000" b="1" u="sng" dirty="0" smtClean="0"/>
              <a:t>Porođajni naduv </a:t>
            </a:r>
            <a:r>
              <a:rPr lang="sr-Latn-RS" sz="2000" dirty="0" smtClean="0"/>
              <a:t>(Caput succdaneum)</a:t>
            </a:r>
            <a:r>
              <a:rPr lang="sr-Latn-RS" sz="2000" dirty="0"/>
              <a:t>:</a:t>
            </a:r>
            <a:endParaRPr lang="sr-Latn-RS" sz="2000" dirty="0" smtClean="0"/>
          </a:p>
          <a:p>
            <a:pPr algn="just"/>
            <a:r>
              <a:rPr lang="sr-Latn-RS" sz="2000" dirty="0" smtClean="0"/>
              <a:t>je testasti otok mekih tkiva poglavine. </a:t>
            </a:r>
          </a:p>
          <a:p>
            <a:pPr algn="just"/>
            <a:r>
              <a:rPr lang="sr-Latn-RS" sz="2000" dirty="0"/>
              <a:t>n</a:t>
            </a:r>
            <a:r>
              <a:rPr lang="sr-Latn-RS" sz="2000" dirty="0" smtClean="0"/>
              <a:t>ije ograničen koštanim šavovima lobanje.</a:t>
            </a:r>
          </a:p>
          <a:p>
            <a:pPr algn="just"/>
            <a:r>
              <a:rPr lang="sr-Latn-RS" sz="2000" dirty="0"/>
              <a:t>n</a:t>
            </a:r>
            <a:r>
              <a:rPr lang="sr-Latn-RS" sz="2000" dirty="0" smtClean="0"/>
              <a:t>astaje kao posledica pritiska na bebinu glavu prilikom prolaska kroz porođajni kanal (makrosomija, produženi porođaj, upotreba vakuma, i dr).</a:t>
            </a:r>
            <a:endParaRPr lang="sr-Latn-RS" sz="2000" dirty="0"/>
          </a:p>
          <a:p>
            <a:pPr algn="just"/>
            <a:r>
              <a:rPr lang="sr-Latn-RS" sz="2000" dirty="0" smtClean="0"/>
              <a:t>otok se vremenom spontano povlači.</a:t>
            </a:r>
            <a:endParaRPr lang="sr-Cyrl-RS" sz="2000" dirty="0" smtClean="0"/>
          </a:p>
          <a:p>
            <a:pPr algn="just">
              <a:buNone/>
            </a:pPr>
            <a:endParaRPr lang="en-US" sz="2000" dirty="0" smtClean="0"/>
          </a:p>
          <a:p>
            <a:pPr marL="0" lvl="0" indent="0" algn="just">
              <a:buNone/>
            </a:pPr>
            <a:endParaRPr lang="sr-Cyrl-RS" sz="2000" dirty="0" smtClean="0"/>
          </a:p>
          <a:p>
            <a:pPr marL="0" lvl="0" indent="0" algn="just">
              <a:buNone/>
            </a:pPr>
            <a:r>
              <a:rPr lang="sr-Latn-RS" sz="2000" b="1" u="sng" dirty="0" smtClean="0"/>
              <a:t>Kefalhematom</a:t>
            </a:r>
            <a:r>
              <a:rPr lang="sr-Latn-RS" sz="2000" b="1" dirty="0" smtClean="0"/>
              <a:t> </a:t>
            </a:r>
            <a:r>
              <a:rPr lang="sr-Latn-RS" sz="2000" dirty="0" smtClean="0"/>
              <a:t>(Cephalhaematoma</a:t>
            </a:r>
            <a:r>
              <a:rPr lang="sr-Latn-RS" sz="2000" dirty="0"/>
              <a:t>)</a:t>
            </a:r>
          </a:p>
          <a:p>
            <a:pPr lvl="0" algn="just"/>
            <a:r>
              <a:rPr lang="sr-Latn-RS" sz="2000" dirty="0"/>
              <a:t>j</a:t>
            </a:r>
            <a:r>
              <a:rPr lang="sr-Latn-RS" sz="2000" dirty="0" smtClean="0"/>
              <a:t>e nakupina krvi između pokosnice i kosti lobanje.</a:t>
            </a:r>
            <a:endParaRPr lang="sr-Latn-RS" sz="2000" dirty="0"/>
          </a:p>
          <a:p>
            <a:pPr lvl="0" algn="just"/>
            <a:r>
              <a:rPr lang="sr-Latn-RS" sz="2000" dirty="0"/>
              <a:t>o</a:t>
            </a:r>
            <a:r>
              <a:rPr lang="sr-Latn-RS" sz="2000" dirty="0" smtClean="0"/>
              <a:t>graničen je ivicom odgovarajuće kosti lobanje.</a:t>
            </a:r>
          </a:p>
          <a:p>
            <a:pPr lvl="0" algn="just"/>
            <a:r>
              <a:rPr lang="sr-Latn-RS" sz="2000" dirty="0"/>
              <a:t>n</a:t>
            </a:r>
            <a:r>
              <a:rPr lang="sr-Latn-RS" sz="2000" dirty="0" smtClean="0"/>
              <a:t>astaje povredom krvnih sudova glave prilikom prolaska kroz koštani deo porođajnog puta.</a:t>
            </a:r>
          </a:p>
          <a:p>
            <a:pPr lvl="0" algn="just"/>
            <a:r>
              <a:rPr lang="sr-Latn-RS" sz="2000" dirty="0"/>
              <a:t>m</a:t>
            </a:r>
            <a:r>
              <a:rPr lang="sr-Latn-RS" sz="2000" dirty="0" smtClean="0"/>
              <a:t>ože biti razlog povećanog bilirubina u krvi.</a:t>
            </a:r>
          </a:p>
          <a:p>
            <a:pPr lvl="0" algn="just"/>
            <a:r>
              <a:rPr lang="sr-Latn-RS" sz="2000" dirty="0" smtClean="0"/>
              <a:t> prolazi kroz 4-5 nedelja, a kao komplikacija može nastati infekcija</a:t>
            </a:r>
            <a:r>
              <a:rPr lang="vi-VN" sz="2000" dirty="0" smtClean="0"/>
              <a:t> </a:t>
            </a:r>
            <a:r>
              <a:rPr lang="sr-Latn-RS" sz="2000" dirty="0" smtClean="0"/>
              <a:t>ili kalcifikacija hematoma.</a:t>
            </a:r>
            <a:endParaRPr lang="en-US" sz="2000" dirty="0"/>
          </a:p>
        </p:txBody>
      </p:sp>
      <p:pic>
        <p:nvPicPr>
          <p:cNvPr id="4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24600" y="2590800"/>
            <a:ext cx="1752600" cy="1981200"/>
          </a:xfrm>
          <a:prstGeom prst="rect">
            <a:avLst/>
          </a:prstGeom>
          <a:ln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1947"/>
            <a:ext cx="8077200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Povrede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brahijalnog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pleksusa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638800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US" sz="2000" b="1" dirty="0" smtClean="0"/>
              <a:t>B</a:t>
            </a:r>
            <a:r>
              <a:rPr lang="sr-Latn-RS" sz="2000" b="1" dirty="0" smtClean="0"/>
              <a:t>rahijalni pleksus </a:t>
            </a:r>
            <a:r>
              <a:rPr lang="sr-Latn-RS" sz="2000" dirty="0" smtClean="0"/>
              <a:t>je splet nerava koji nastaje spajanjem prednjih grana vratnih (C5-C8) i prvog torakalnog nerva, za inervaciju gornjeg ekstramiteta</a:t>
            </a:r>
            <a:r>
              <a:rPr lang="sr-Latn-RS" sz="2000" dirty="0" smtClean="0"/>
              <a:t>.</a:t>
            </a:r>
            <a:endParaRPr lang="sr-Latn-RS" sz="2000" dirty="0" smtClean="0"/>
          </a:p>
          <a:p>
            <a:pPr algn="just"/>
            <a:r>
              <a:rPr lang="sr-Latn-RS" sz="2000" dirty="0" smtClean="0"/>
              <a:t>Faktor rizika je velika porođajana masa </a:t>
            </a:r>
            <a:r>
              <a:rPr lang="sr-Latn-RS" sz="2000" dirty="0" smtClean="0"/>
              <a:t>ploda</a:t>
            </a:r>
            <a:r>
              <a:rPr lang="sr-Latn-RS" sz="2000" dirty="0"/>
              <a:t>.</a:t>
            </a:r>
            <a:r>
              <a:rPr lang="sr-Latn-RS" sz="2000" dirty="0" smtClean="0"/>
              <a:t> </a:t>
            </a:r>
          </a:p>
          <a:p>
            <a:pPr algn="just"/>
            <a:r>
              <a:rPr lang="sr-Latn-RS" sz="2000" dirty="0"/>
              <a:t>U</a:t>
            </a:r>
            <a:r>
              <a:rPr lang="sr-Latn-RS" sz="2000" dirty="0" smtClean="0"/>
              <a:t>zroci </a:t>
            </a:r>
            <a:r>
              <a:rPr lang="sr-Latn-RS" sz="2000" dirty="0" smtClean="0"/>
              <a:t>– preterano istezanje ruke, ramena, vrata ili glave tokom porođaja.</a:t>
            </a:r>
          </a:p>
          <a:p>
            <a:pPr algn="just"/>
            <a:endParaRPr lang="sr-Latn-RS" sz="2000" dirty="0" smtClean="0"/>
          </a:p>
          <a:p>
            <a:pPr algn="just"/>
            <a:r>
              <a:rPr lang="en-US" sz="2000" dirty="0" smtClean="0"/>
              <a:t>U</a:t>
            </a:r>
            <a:r>
              <a:rPr lang="sr-Latn-RS" sz="2000" dirty="0" smtClean="0"/>
              <a:t> zavisnosti od nivoa zahvaćenih nerava (C5-C8, Th1), kao i stepena oštećenja, </a:t>
            </a:r>
            <a:r>
              <a:rPr lang="sr-Latn-RS" sz="2000" b="1" dirty="0" smtClean="0"/>
              <a:t>dolazi do </a:t>
            </a:r>
            <a:r>
              <a:rPr lang="en-US" sz="2000" b="1" dirty="0" err="1" smtClean="0"/>
              <a:t>prekida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sprovodljivosti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nervnih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impulsa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pojave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motornih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senzitivnih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trofičkih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poremećaja</a:t>
            </a:r>
            <a:r>
              <a:rPr lang="en-US" sz="2000" b="1" dirty="0" smtClean="0"/>
              <a:t>.</a:t>
            </a:r>
            <a:r>
              <a:rPr lang="en-US" sz="2000" dirty="0" smtClean="0"/>
              <a:t> </a:t>
            </a:r>
            <a:endParaRPr lang="sr-Latn-RS" sz="2000" dirty="0" smtClean="0"/>
          </a:p>
          <a:p>
            <a:pPr algn="just"/>
            <a:r>
              <a:rPr lang="en-US" sz="2000" dirty="0" err="1" smtClean="0"/>
              <a:t>Poremećaj</a:t>
            </a:r>
            <a:r>
              <a:rPr lang="en-US" sz="2000" dirty="0" smtClean="0"/>
              <a:t> </a:t>
            </a:r>
            <a:r>
              <a:rPr lang="en-US" sz="2000" dirty="0" err="1" smtClean="0"/>
              <a:t>neurološke</a:t>
            </a:r>
            <a:r>
              <a:rPr lang="en-US" sz="2000" dirty="0" smtClean="0"/>
              <a:t> </a:t>
            </a:r>
            <a:r>
              <a:rPr lang="en-US" sz="2000" dirty="0" err="1" smtClean="0"/>
              <a:t>funkcije</a:t>
            </a:r>
            <a:r>
              <a:rPr lang="en-US" sz="2000" dirty="0" smtClean="0"/>
              <a:t> u </a:t>
            </a:r>
            <a:r>
              <a:rPr lang="en-US" sz="2000" dirty="0" err="1" smtClean="0"/>
              <a:t>motornoj</a:t>
            </a:r>
            <a:r>
              <a:rPr lang="en-US" sz="2000" dirty="0" smtClean="0"/>
              <a:t> </a:t>
            </a:r>
            <a:r>
              <a:rPr lang="en-US" sz="2000" dirty="0" err="1" smtClean="0"/>
              <a:t>sferi</a:t>
            </a:r>
            <a:r>
              <a:rPr lang="en-US" sz="2000" dirty="0" smtClean="0"/>
              <a:t> </a:t>
            </a:r>
            <a:r>
              <a:rPr lang="sr-Latn-RS" sz="2000" dirty="0" smtClean="0"/>
              <a:t>se </a:t>
            </a:r>
            <a:r>
              <a:rPr lang="en-US" sz="2000" dirty="0" err="1" smtClean="0"/>
              <a:t>manifestuje</a:t>
            </a:r>
            <a:r>
              <a:rPr lang="en-US" sz="2000" dirty="0" smtClean="0"/>
              <a:t> </a:t>
            </a:r>
            <a:r>
              <a:rPr lang="en-US" sz="2000" dirty="0" err="1" smtClean="0"/>
              <a:t>paralizom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parezom</a:t>
            </a:r>
            <a:r>
              <a:rPr lang="en-US" sz="2000" dirty="0" smtClean="0"/>
              <a:t> </a:t>
            </a:r>
            <a:r>
              <a:rPr lang="en-US" sz="2000" dirty="0" err="1" smtClean="0"/>
              <a:t>mišića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pPr algn="just">
              <a:buNone/>
            </a:pPr>
            <a:endParaRPr lang="sr-Latn-RS" sz="20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E</a:t>
            </a:r>
            <a:r>
              <a:rPr lang="sr-Latn-RS" sz="2000" dirty="0" smtClean="0">
                <a:solidFill>
                  <a:srgbClr val="C00000"/>
                </a:solidFill>
              </a:rPr>
              <a:t>rb-Dišenova paraliza </a:t>
            </a:r>
            <a:r>
              <a:rPr lang="sr-Latn-RS" sz="2000" dirty="0" smtClean="0"/>
              <a:t>(gornja - rame i nadlaktica) zahvaćeni 5. i 6. vratni nerv.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K</a:t>
            </a:r>
            <a:r>
              <a:rPr lang="sr-Latn-RS" sz="2000" dirty="0" smtClean="0">
                <a:solidFill>
                  <a:srgbClr val="0070C0"/>
                </a:solidFill>
              </a:rPr>
              <a:t>lumpkeova paraliza </a:t>
            </a:r>
            <a:r>
              <a:rPr lang="sr-Latn-RS" sz="2000" dirty="0" smtClean="0"/>
              <a:t>(donja - podlaktica, šaka, prsti) zahvaćeni su 7. i 8. vratni i 1. torakalni nerv.</a:t>
            </a: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oulder Dystocia/Erb's Palsy/Brachial Plexus Injury | Hospita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3270474" cy="351191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1" y="676459"/>
            <a:ext cx="2666999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Porođajna paraliza plexus brachialisa - FIZIOTERAPI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581400"/>
            <a:ext cx="2590800" cy="246644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64491" y="2941306"/>
            <a:ext cx="29774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sr-Latn-RS" dirty="0" smtClean="0"/>
              <a:t>povrede brahijalnog pleksusa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074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81000"/>
            <a:ext cx="79248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Povrede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facijalnog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nerva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19200"/>
            <a:ext cx="7924800" cy="50292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sr-Latn-RS" sz="2000" u="sng" dirty="0" smtClean="0">
                <a:solidFill>
                  <a:srgbClr val="00B050"/>
                </a:solidFill>
              </a:rPr>
              <a:t>Facijalni nerv ima tri grane:</a:t>
            </a:r>
          </a:p>
          <a:p>
            <a:pPr algn="just">
              <a:buFontTx/>
              <a:buChar char="-"/>
            </a:pPr>
            <a:r>
              <a:rPr lang="sr-Latn-RS" sz="2000" dirty="0" smtClean="0"/>
              <a:t>gornju (inerviše čelo</a:t>
            </a:r>
            <a:r>
              <a:rPr lang="sr-Latn-RS" sz="2000" dirty="0" smtClean="0"/>
              <a:t>)</a:t>
            </a:r>
            <a:endParaRPr lang="sr-Latn-RS" sz="2000" dirty="0" smtClean="0"/>
          </a:p>
          <a:p>
            <a:pPr algn="just">
              <a:buFontTx/>
              <a:buChar char="-"/>
            </a:pPr>
            <a:r>
              <a:rPr lang="sr-Latn-RS" sz="2000" dirty="0" smtClean="0"/>
              <a:t>srednju (zatvara oči</a:t>
            </a:r>
            <a:r>
              <a:rPr lang="sr-Latn-RS" sz="2000" dirty="0" smtClean="0"/>
              <a:t>)</a:t>
            </a:r>
            <a:endParaRPr lang="sr-Latn-RS" sz="2000" dirty="0" smtClean="0"/>
          </a:p>
          <a:p>
            <a:pPr algn="just">
              <a:buFontTx/>
              <a:buChar char="-"/>
            </a:pPr>
            <a:r>
              <a:rPr lang="sr-Latn-RS" sz="2000" dirty="0" smtClean="0"/>
              <a:t>donju (razvlači usne</a:t>
            </a:r>
            <a:r>
              <a:rPr lang="sr-Latn-RS" sz="2000" dirty="0" smtClean="0"/>
              <a:t>) </a:t>
            </a:r>
            <a:endParaRPr lang="sr-Latn-RS" sz="2000" dirty="0" smtClean="0"/>
          </a:p>
          <a:p>
            <a:pPr algn="just">
              <a:buNone/>
            </a:pPr>
            <a:endParaRPr lang="sr-Latn-RS" sz="2000" dirty="0" smtClean="0"/>
          </a:p>
          <a:p>
            <a:pPr algn="just"/>
            <a:r>
              <a:rPr lang="sr-Latn-RS" sz="2000" dirty="0" smtClean="0"/>
              <a:t>Oštećenja jedne ili više grana facijalnog nerva često nastaju upotrebom forcepsa ili pritiska na lice iznad parotidne žlezde da bi se beba izvukla kroz porođajni kanal. </a:t>
            </a:r>
          </a:p>
          <a:p>
            <a:pPr algn="just">
              <a:buNone/>
            </a:pPr>
            <a:endParaRPr lang="sr-Latn-RS" sz="2000" dirty="0" smtClean="0"/>
          </a:p>
          <a:p>
            <a:pPr algn="just"/>
            <a:r>
              <a:rPr lang="sr-Latn-RS" sz="2000" dirty="0"/>
              <a:t>K</a:t>
            </a:r>
            <a:r>
              <a:rPr lang="sr-Latn-RS" sz="2000" dirty="0" smtClean="0"/>
              <a:t>ao posledica oštećenja kranijalnih nerava može se javiti </a:t>
            </a:r>
            <a:r>
              <a:rPr lang="sr-Latn-RS" sz="2000" b="1" dirty="0" smtClean="0"/>
              <a:t>paraliza lica ili gubitak osećaja i asimetrični pokreti lica.</a:t>
            </a:r>
          </a:p>
          <a:p>
            <a:pPr algn="just"/>
            <a:endParaRPr lang="sr-Latn-RS" sz="2000" dirty="0" smtClean="0"/>
          </a:p>
          <a:p>
            <a:pPr algn="just"/>
            <a:r>
              <a:rPr lang="en-US" sz="2000" dirty="0" smtClean="0"/>
              <a:t>U</a:t>
            </a:r>
            <a:r>
              <a:rPr lang="sr-Latn-RS" sz="2000" dirty="0"/>
              <a:t> </a:t>
            </a:r>
            <a:r>
              <a:rPr lang="sr-Latn-RS" sz="2000" dirty="0" smtClean="0"/>
              <a:t>zavisnosti od težine oštećenja nerva, simptomi mogu vremenom da se  povuku - spontano ili uz terapiju.</a:t>
            </a:r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4099" y="961663"/>
            <a:ext cx="3401471" cy="29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9680" y="2971801"/>
            <a:ext cx="1857419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1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614964" y="990600"/>
            <a:ext cx="1466850" cy="1885950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1356122" y="4114800"/>
            <a:ext cx="253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dirty="0" smtClean="0"/>
              <a:t>grane facijalnog nerva </a:t>
            </a: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511"/>
            <a:ext cx="8077200" cy="4297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</a:t>
            </a:r>
            <a:r>
              <a:rPr lang="sr-Latn-RS" sz="2000" b="1" dirty="0" smtClean="0">
                <a:solidFill>
                  <a:schemeClr val="tx1"/>
                </a:solidFill>
              </a:rPr>
              <a:t>ovrede kostiju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22139"/>
            <a:ext cx="8077200" cy="61722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RS" sz="1800" u="sng" dirty="0" smtClean="0">
                <a:solidFill>
                  <a:srgbClr val="00B050"/>
                </a:solidFill>
              </a:rPr>
              <a:t>Povrede ključne kosti </a:t>
            </a:r>
            <a:r>
              <a:rPr lang="sr-Latn-RS" sz="1800" dirty="0" smtClean="0">
                <a:solidFill>
                  <a:srgbClr val="00B050"/>
                </a:solidFill>
              </a:rPr>
              <a:t>(clavicula):</a:t>
            </a:r>
          </a:p>
          <a:p>
            <a:pPr algn="just"/>
            <a:r>
              <a:rPr lang="sr-Latn-RS" sz="1800" dirty="0" smtClean="0"/>
              <a:t>česta kod nepravilanog položaja ploda (izvlačenje za ruku)</a:t>
            </a:r>
          </a:p>
          <a:p>
            <a:pPr algn="just"/>
            <a:r>
              <a:rPr lang="sr-Latn-RS" sz="1800" dirty="0"/>
              <a:t>p</a:t>
            </a:r>
            <a:r>
              <a:rPr lang="sr-Latn-RS" sz="1800" dirty="0" smtClean="0"/>
              <a:t>relom može da bude delimičan ili kompletan </a:t>
            </a:r>
          </a:p>
          <a:p>
            <a:pPr algn="just"/>
            <a:r>
              <a:rPr lang="sr-Latn-RS" sz="1800" dirty="0"/>
              <a:t>p</a:t>
            </a:r>
            <a:r>
              <a:rPr lang="sr-Latn-RS" sz="1800" dirty="0" smtClean="0"/>
              <a:t>ostoji asimetrija ramena, dete štedi </a:t>
            </a:r>
            <a:r>
              <a:rPr lang="sr-Latn-RS" sz="1800" dirty="0" smtClean="0"/>
              <a:t>ruku.</a:t>
            </a:r>
            <a:endParaRPr lang="sr-Latn-RS" sz="1800" dirty="0" smtClean="0"/>
          </a:p>
          <a:p>
            <a:pPr algn="just"/>
            <a:r>
              <a:rPr lang="sr-Latn-RS" sz="1800" dirty="0"/>
              <a:t>L</a:t>
            </a:r>
            <a:r>
              <a:rPr lang="sr-Latn-RS" sz="1800" dirty="0" smtClean="0"/>
              <a:t>eči </a:t>
            </a:r>
            <a:r>
              <a:rPr lang="sr-Latn-RS" sz="1800" dirty="0" smtClean="0"/>
              <a:t>se imobilizacijom i zavijanjem tako da ruka bude priljubljena uz telo</a:t>
            </a:r>
            <a:r>
              <a:rPr lang="sr-Latn-RS" sz="1800" dirty="0" smtClean="0"/>
              <a:t>.</a:t>
            </a:r>
            <a:endParaRPr lang="en-US" sz="1800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sr-Latn-RS" sz="1800" u="sng" dirty="0" smtClean="0">
                <a:solidFill>
                  <a:srgbClr val="0070C0"/>
                </a:solidFill>
              </a:rPr>
              <a:t>Povrede nadlaktične kosti </a:t>
            </a:r>
            <a:r>
              <a:rPr lang="sr-Latn-RS" sz="1800" dirty="0" smtClean="0">
                <a:solidFill>
                  <a:srgbClr val="0070C0"/>
                </a:solidFill>
              </a:rPr>
              <a:t>(humerus): </a:t>
            </a:r>
            <a:endParaRPr lang="sr-Latn-RS" sz="1800" dirty="0">
              <a:solidFill>
                <a:srgbClr val="0070C0"/>
              </a:solidFill>
            </a:endParaRPr>
          </a:p>
          <a:p>
            <a:pPr algn="just"/>
            <a:r>
              <a:rPr lang="sr-Latn-RS" sz="1800" dirty="0" smtClean="0"/>
              <a:t>nastaje usled oslobađanja detetove ruke tokom karličnog porođaja</a:t>
            </a:r>
          </a:p>
          <a:p>
            <a:pPr algn="just"/>
            <a:r>
              <a:rPr lang="sr-Latn-RS" sz="1800" dirty="0"/>
              <a:t>p</a:t>
            </a:r>
            <a:r>
              <a:rPr lang="sr-Latn-RS" sz="1800" dirty="0" smtClean="0"/>
              <a:t>relom je najčešće u </a:t>
            </a:r>
            <a:r>
              <a:rPr lang="sr-Latn-RS" sz="1800" dirty="0"/>
              <a:t>gornjoj ili srednjoj trećini </a:t>
            </a:r>
            <a:r>
              <a:rPr lang="sr-Latn-RS" sz="1800" dirty="0" smtClean="0"/>
              <a:t>kosti</a:t>
            </a:r>
            <a:endParaRPr lang="sr-Latn-RS" sz="1800" dirty="0"/>
          </a:p>
          <a:p>
            <a:pPr algn="just"/>
            <a:r>
              <a:rPr lang="sr-Latn-RS" sz="1800" dirty="0"/>
              <a:t>p</a:t>
            </a:r>
            <a:r>
              <a:rPr lang="sr-Latn-RS" sz="1800" dirty="0" smtClean="0"/>
              <a:t>risutna je deformacija nadlaktice </a:t>
            </a:r>
          </a:p>
          <a:p>
            <a:pPr algn="just"/>
            <a:r>
              <a:rPr lang="sr-Latn-RS" sz="1800" dirty="0" smtClean="0"/>
              <a:t>bol pri pokretanju te ruke, ruka je slabo priljubljena uz telo. </a:t>
            </a:r>
          </a:p>
          <a:p>
            <a:pPr algn="just"/>
            <a:r>
              <a:rPr lang="sr-Latn-RS" sz="1800" dirty="0" smtClean="0"/>
              <a:t>Lečenje - hiruška imobilizacija ruke</a:t>
            </a:r>
            <a:r>
              <a:rPr lang="sr-Latn-RS" sz="1800" dirty="0" smtClean="0"/>
              <a:t>.</a:t>
            </a:r>
            <a:endParaRPr lang="en-US" sz="1800" dirty="0" smtClean="0"/>
          </a:p>
          <a:p>
            <a:pPr marL="0" indent="0" algn="just">
              <a:buNone/>
            </a:pPr>
            <a:r>
              <a:rPr lang="sr-Latn-RS" sz="1800" u="sng" dirty="0" smtClean="0">
                <a:solidFill>
                  <a:srgbClr val="7030A0"/>
                </a:solidFill>
              </a:rPr>
              <a:t>Povrede butne kosti </a:t>
            </a:r>
            <a:r>
              <a:rPr lang="sr-Latn-RS" sz="1800" dirty="0" smtClean="0">
                <a:solidFill>
                  <a:srgbClr val="7030A0"/>
                </a:solidFill>
              </a:rPr>
              <a:t>(femur):</a:t>
            </a:r>
          </a:p>
          <a:p>
            <a:pPr algn="just"/>
            <a:r>
              <a:rPr lang="sr-Latn-RS" sz="1800" dirty="0" smtClean="0"/>
              <a:t>ređe nastaje, a klinička slika je teža </a:t>
            </a:r>
          </a:p>
          <a:p>
            <a:pPr algn="just"/>
            <a:r>
              <a:rPr lang="sr-Latn-RS" sz="1800" dirty="0"/>
              <a:t>d</a:t>
            </a:r>
            <a:r>
              <a:rPr lang="sr-Latn-RS" sz="1800" dirty="0" smtClean="0"/>
              <a:t>olazi do potpunog odvajanja fragmenata najčešće u gornjoj polovini butne kosti. </a:t>
            </a:r>
          </a:p>
          <a:p>
            <a:pPr algn="just"/>
            <a:r>
              <a:rPr lang="sr-Latn-RS" sz="1800" dirty="0"/>
              <a:t>L</a:t>
            </a:r>
            <a:r>
              <a:rPr lang="sr-Latn-RS" sz="1800" dirty="0" smtClean="0"/>
              <a:t>ečenje </a:t>
            </a:r>
            <a:r>
              <a:rPr lang="sr-Latn-RS" sz="1800" dirty="0" smtClean="0"/>
              <a:t>-</a:t>
            </a:r>
            <a:r>
              <a:rPr lang="sr-Latn-RS" sz="1800" dirty="0"/>
              <a:t> </a:t>
            </a:r>
            <a:r>
              <a:rPr lang="sr-Latn-RS" sz="1800" dirty="0" smtClean="0"/>
              <a:t>hiruška ili ortopedska imobilizacija</a:t>
            </a:r>
            <a:r>
              <a:rPr lang="sr-Latn-RS" sz="18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sz="1800" dirty="0" smtClean="0"/>
              <a:t>Frakture </a:t>
            </a:r>
            <a:r>
              <a:rPr lang="sr-Latn-RS" sz="1800" dirty="0" smtClean="0"/>
              <a:t>podlaktice i potkolenice su vrlo retke.</a:t>
            </a:r>
            <a:endParaRPr lang="en-US" sz="1800" dirty="0" smtClean="0"/>
          </a:p>
          <a:p>
            <a:pPr algn="just"/>
            <a:endParaRPr lang="en-US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5614" y="13716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133600"/>
            <a:ext cx="32790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638800" y="4419600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/>
              <a:t>povreda ključne kosti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3581400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/>
              <a:t>povreda humerusa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62900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Latn-RS" sz="2400" b="1" dirty="0">
                <a:solidFill>
                  <a:schemeClr val="tx1"/>
                </a:solidFill>
              </a:rPr>
              <a:t>P</a:t>
            </a:r>
            <a:r>
              <a:rPr lang="sr-Latn-RS" sz="2400" b="1" dirty="0" smtClean="0">
                <a:solidFill>
                  <a:schemeClr val="tx1"/>
                </a:solidFill>
              </a:rPr>
              <a:t>ovrede mišića - </a:t>
            </a:r>
            <a:r>
              <a:rPr lang="en-US" sz="2400" b="1" dirty="0" err="1" smtClean="0">
                <a:solidFill>
                  <a:schemeClr val="tx1"/>
                </a:solidFill>
              </a:rPr>
              <a:t>tortikolis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962900" cy="5638800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endParaRPr lang="sr-Latn-RS" sz="2000" dirty="0" smtClean="0"/>
          </a:p>
          <a:p>
            <a:pPr algn="just"/>
            <a:r>
              <a:rPr lang="sr-Latn-RS" sz="2000" dirty="0" smtClean="0"/>
              <a:t>Najčešća je povreda mišića bočnog pregibača vrata, kada dolazi do kidanja njegovih vlakana, krvarenja i nastajanja hematoma.</a:t>
            </a:r>
          </a:p>
          <a:p>
            <a:pPr algn="just">
              <a:buNone/>
            </a:pPr>
            <a:r>
              <a:rPr lang="sr-Latn-RS" sz="2000" dirty="0" smtClean="0"/>
              <a:t> </a:t>
            </a:r>
          </a:p>
          <a:p>
            <a:pPr algn="just"/>
            <a:r>
              <a:rPr lang="sr-Latn-RS" sz="2000" dirty="0" smtClean="0"/>
              <a:t>Kod lakšeg stepena povrede </a:t>
            </a:r>
            <a:r>
              <a:rPr lang="sr-Latn-RS" sz="2000" dirty="0" smtClean="0"/>
              <a:t>mišića, </a:t>
            </a:r>
            <a:r>
              <a:rPr lang="sr-Latn-RS" sz="2000" dirty="0" smtClean="0"/>
              <a:t>promena se povlači za 2-3 nedelje, a kod težeg stepena - nastaje </a:t>
            </a:r>
            <a:r>
              <a:rPr lang="sr-Latn-RS" sz="2000" dirty="0" smtClean="0"/>
              <a:t>TORTIKOLIS.</a:t>
            </a:r>
            <a:endParaRPr lang="sr-Latn-RS" sz="2000" dirty="0" smtClean="0"/>
          </a:p>
          <a:p>
            <a:pPr algn="just">
              <a:buNone/>
            </a:pPr>
            <a:endParaRPr lang="sr-Latn-RS" sz="2000" dirty="0" smtClean="0"/>
          </a:p>
          <a:p>
            <a:pPr algn="just"/>
            <a:r>
              <a:rPr lang="sr-Latn-RS" sz="2000" dirty="0" smtClean="0">
                <a:solidFill>
                  <a:srgbClr val="C00000"/>
                </a:solidFill>
              </a:rPr>
              <a:t>Tortikolis je krivljenje glave na stranu na kojoj je mišić povređen, </a:t>
            </a:r>
            <a:r>
              <a:rPr lang="en-US" sz="2000" dirty="0" err="1" smtClean="0">
                <a:solidFill>
                  <a:srgbClr val="C00000"/>
                </a:solidFill>
              </a:rPr>
              <a:t>ali</a:t>
            </a:r>
            <a:r>
              <a:rPr lang="en-US" sz="2000" dirty="0" smtClean="0">
                <a:solidFill>
                  <a:srgbClr val="C00000"/>
                </a:solidFill>
              </a:rPr>
              <a:t> je lice </a:t>
            </a:r>
            <a:r>
              <a:rPr lang="en-US" sz="2000" dirty="0" err="1" smtClean="0">
                <a:solidFill>
                  <a:srgbClr val="C00000"/>
                </a:solidFill>
              </a:rPr>
              <a:t>okrenuto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zdravu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stranu</a:t>
            </a:r>
            <a:r>
              <a:rPr lang="sr-Latn-RS" sz="2000" dirty="0" smtClean="0">
                <a:solidFill>
                  <a:srgbClr val="C00000"/>
                </a:solidFill>
              </a:rPr>
              <a:t>.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sr-Latn-RS" sz="2000" dirty="0" smtClean="0">
              <a:solidFill>
                <a:srgbClr val="C00000"/>
              </a:solidFill>
            </a:endParaRPr>
          </a:p>
          <a:p>
            <a:pPr algn="just"/>
            <a:endParaRPr lang="sr-Latn-RS" sz="2000" dirty="0"/>
          </a:p>
          <a:p>
            <a:pPr algn="just"/>
            <a:r>
              <a:rPr lang="sr-Latn-RS" sz="2000" dirty="0" smtClean="0"/>
              <a:t>V</a:t>
            </a:r>
            <a:r>
              <a:rPr lang="en-US" sz="2000" dirty="0" err="1" smtClean="0"/>
              <a:t>ećina</a:t>
            </a:r>
            <a:r>
              <a:rPr lang="en-US" sz="2000" dirty="0" smtClean="0"/>
              <a:t> </a:t>
            </a:r>
            <a:r>
              <a:rPr lang="en-US" sz="2000" dirty="0" err="1" smtClean="0"/>
              <a:t>blažih</a:t>
            </a:r>
            <a:r>
              <a:rPr lang="en-US" sz="2000" dirty="0" smtClean="0"/>
              <a:t> </a:t>
            </a:r>
            <a:r>
              <a:rPr lang="en-US" sz="2000" dirty="0" err="1" smtClean="0"/>
              <a:t>hemato</a:t>
            </a:r>
            <a:r>
              <a:rPr lang="sr-Latn-RS" sz="2000" dirty="0" smtClean="0"/>
              <a:t>m</a:t>
            </a:r>
            <a:r>
              <a:rPr lang="en-US" sz="2000" dirty="0" smtClean="0"/>
              <a:t>a </a:t>
            </a:r>
            <a:r>
              <a:rPr lang="en-US" sz="2000" dirty="0" err="1" smtClean="0"/>
              <a:t>nestaje</a:t>
            </a:r>
            <a:r>
              <a:rPr lang="en-US" sz="2000" dirty="0" smtClean="0"/>
              <a:t> </a:t>
            </a:r>
            <a:r>
              <a:rPr lang="en-US" sz="2000" dirty="0" err="1" smtClean="0"/>
              <a:t>bez</a:t>
            </a:r>
            <a:r>
              <a:rPr lang="en-US" sz="2000" dirty="0" smtClean="0"/>
              <a:t> </a:t>
            </a:r>
            <a:r>
              <a:rPr lang="en-US" sz="2000" dirty="0" err="1" smtClean="0"/>
              <a:t>posledice</a:t>
            </a:r>
            <a:r>
              <a:rPr lang="sr-Latn-RS" sz="2000" dirty="0" smtClean="0"/>
              <a:t>,</a:t>
            </a:r>
            <a:r>
              <a:rPr lang="en-US" sz="2000" dirty="0" smtClean="0"/>
              <a:t> a </a:t>
            </a:r>
            <a:r>
              <a:rPr lang="en-US" sz="2000" dirty="0" err="1" smtClean="0"/>
              <a:t>oni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se ne </a:t>
            </a:r>
            <a:r>
              <a:rPr lang="en-US" sz="2000" dirty="0" err="1" smtClean="0"/>
              <a:t>leče</a:t>
            </a:r>
            <a:r>
              <a:rPr lang="en-US" sz="2000" dirty="0" smtClean="0"/>
              <a:t> </a:t>
            </a:r>
            <a:r>
              <a:rPr lang="sr-Latn-RS" sz="2000" dirty="0" smtClean="0"/>
              <a:t>mogu dovesti do </a:t>
            </a:r>
            <a:r>
              <a:rPr lang="en-US" sz="2000" dirty="0" err="1" smtClean="0"/>
              <a:t>trajn</a:t>
            </a:r>
            <a:r>
              <a:rPr lang="sr-Latn-RS" sz="2000" dirty="0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deformitet</a:t>
            </a:r>
            <a:r>
              <a:rPr lang="sr-Latn-RS" sz="2000" dirty="0" smtClean="0"/>
              <a:t>a.</a:t>
            </a:r>
          </a:p>
          <a:p>
            <a:pPr algn="just">
              <a:buNone/>
            </a:pPr>
            <a:endParaRPr lang="sr-Latn-RS" sz="2000" dirty="0" smtClean="0"/>
          </a:p>
          <a:p>
            <a:pPr algn="just"/>
            <a:r>
              <a:rPr lang="sr-Latn-RS" sz="2000" dirty="0" smtClean="0"/>
              <a:t>Tretira se stavljanjem obloga, gipsanim zavojem u vidu kravate, masažom mišića, Šancovom kragnom, stavljanjem jastučeta koje podigne glavu i isteže taj mišić.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5000" y="2610108"/>
            <a:ext cx="2362200" cy="23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17205" y="5105400"/>
            <a:ext cx="315778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sr-Latn-RS" sz="2000" dirty="0" smtClean="0"/>
              <a:t>tortikolis desnog SCM mišića</a:t>
            </a:r>
            <a:endParaRPr lang="en-US" sz="2000" dirty="0"/>
          </a:p>
        </p:txBody>
      </p:sp>
      <p:pic>
        <p:nvPicPr>
          <p:cNvPr id="4099" name="Picture 3" descr="Can Chiropractic Help with Torticollis in Infants and Children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990600"/>
            <a:ext cx="2895600" cy="26909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848856" cy="1143000"/>
          </a:xfrm>
          <a:noFill/>
        </p:spPr>
        <p:txBody>
          <a:bodyPr>
            <a:normAutofit/>
          </a:bodyPr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Perinatalni</a:t>
            </a:r>
            <a:r>
              <a:rPr lang="en-US" sz="2400" b="1" u="sng" dirty="0" smtClean="0">
                <a:solidFill>
                  <a:schemeClr val="tx1"/>
                </a:solidFill>
              </a:rPr>
              <a:t> period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3605"/>
            <a:ext cx="7772400" cy="3429000"/>
          </a:xfrm>
          <a:noFill/>
        </p:spPr>
        <p:txBody>
          <a:bodyPr>
            <a:normAutofit/>
          </a:bodyPr>
          <a:lstStyle/>
          <a:p>
            <a:pPr algn="just"/>
            <a:endParaRPr lang="sr-Latn-RS" sz="2000" dirty="0" smtClean="0"/>
          </a:p>
          <a:p>
            <a:pPr algn="just"/>
            <a:r>
              <a:rPr lang="en-US" sz="2000" dirty="0" err="1" smtClean="0"/>
              <a:t>Perinatalni</a:t>
            </a:r>
            <a:r>
              <a:rPr lang="en-US" sz="2000" dirty="0" smtClean="0"/>
              <a:t> period </a:t>
            </a:r>
            <a:r>
              <a:rPr lang="en-US" sz="2000" dirty="0" err="1" smtClean="0"/>
              <a:t>počinje</a:t>
            </a:r>
            <a:r>
              <a:rPr lang="en-US" sz="2000" dirty="0" smtClean="0"/>
              <a:t> </a:t>
            </a:r>
            <a:r>
              <a:rPr lang="sr-Latn-RS" sz="2000" dirty="0" smtClean="0"/>
              <a:t>u </a:t>
            </a:r>
            <a:r>
              <a:rPr lang="en-US" sz="2000" dirty="0" smtClean="0"/>
              <a:t>22. </a:t>
            </a:r>
            <a:r>
              <a:rPr lang="sr-Latn-RS" sz="2000" dirty="0" smtClean="0"/>
              <a:t>NG</a:t>
            </a:r>
            <a:r>
              <a:rPr lang="en-US" sz="2000" dirty="0" smtClean="0"/>
              <a:t>, a </a:t>
            </a:r>
            <a:r>
              <a:rPr lang="en-US" sz="2000" dirty="0" err="1" smtClean="0"/>
              <a:t>završava</a:t>
            </a:r>
            <a:r>
              <a:rPr lang="en-US" sz="2000" dirty="0" smtClean="0"/>
              <a:t> se </a:t>
            </a:r>
            <a:r>
              <a:rPr lang="en-US" sz="2000" dirty="0" err="1" smtClean="0"/>
              <a:t>sedmog</a:t>
            </a:r>
            <a:r>
              <a:rPr lang="en-US" sz="2000" dirty="0" smtClean="0"/>
              <a:t> dana </a:t>
            </a:r>
            <a:r>
              <a:rPr lang="sr-Latn-RS" sz="2000" dirty="0" smtClean="0"/>
              <a:t>nakon</a:t>
            </a:r>
            <a:r>
              <a:rPr lang="en-US" sz="2000" dirty="0" smtClean="0"/>
              <a:t> </a:t>
            </a:r>
            <a:r>
              <a:rPr lang="en-US" sz="2000" dirty="0" err="1" smtClean="0"/>
              <a:t>rođenja</a:t>
            </a:r>
            <a:r>
              <a:rPr lang="sr-Latn-RS" sz="2000" dirty="0" smtClean="0"/>
              <a:t> (obuhvata porođaj)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algn="just"/>
            <a:r>
              <a:rPr lang="sr-Latn-RS" sz="2000" dirty="0"/>
              <a:t>T</a:t>
            </a:r>
            <a:r>
              <a:rPr lang="en-US" sz="2000" dirty="0" err="1" smtClean="0"/>
              <a:t>okom</a:t>
            </a:r>
            <a:r>
              <a:rPr lang="en-US" sz="2000" dirty="0" smtClean="0"/>
              <a:t> </a:t>
            </a:r>
            <a:r>
              <a:rPr lang="en-US" sz="2000" dirty="0" err="1" smtClean="0"/>
              <a:t>porođaja</a:t>
            </a:r>
            <a:r>
              <a:rPr lang="en-US" sz="2000" dirty="0" smtClean="0"/>
              <a:t> </a:t>
            </a:r>
            <a:r>
              <a:rPr lang="sr-Latn-RS" sz="2000" dirty="0" smtClean="0"/>
              <a:t>od značaja </a:t>
            </a:r>
            <a:r>
              <a:rPr lang="en-US" sz="2000" dirty="0" smtClean="0"/>
              <a:t>je </a:t>
            </a:r>
            <a:r>
              <a:rPr lang="en-US" sz="2000" dirty="0" err="1" smtClean="0"/>
              <a:t>prelaz</a:t>
            </a:r>
            <a:r>
              <a:rPr lang="sr-Latn-RS" sz="2000" dirty="0" smtClean="0"/>
              <a:t>ak</a:t>
            </a:r>
            <a:r>
              <a:rPr lang="en-US" sz="2000" dirty="0" smtClean="0"/>
              <a:t> </a:t>
            </a:r>
            <a:r>
              <a:rPr lang="en-US" sz="2000" dirty="0" err="1" smtClean="0"/>
              <a:t>disanja</a:t>
            </a:r>
            <a:r>
              <a:rPr lang="en-US" sz="2000" dirty="0" smtClean="0"/>
              <a:t> </a:t>
            </a:r>
            <a:r>
              <a:rPr lang="en-US" sz="2000" dirty="0" err="1" smtClean="0"/>
              <a:t>novorođenčeta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sopstveni</a:t>
            </a:r>
            <a:r>
              <a:rPr lang="en-US" sz="2000" dirty="0" smtClean="0"/>
              <a:t> </a:t>
            </a:r>
            <a:r>
              <a:rPr lang="en-US" sz="2000" dirty="0" err="1" smtClean="0"/>
              <a:t>respiratorni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, </a:t>
            </a:r>
            <a:r>
              <a:rPr lang="en-US" sz="2000" dirty="0" err="1" smtClean="0"/>
              <a:t>umesto</a:t>
            </a:r>
            <a:r>
              <a:rPr lang="en-US" sz="2000" dirty="0" smtClean="0"/>
              <a:t> </a:t>
            </a:r>
            <a:r>
              <a:rPr lang="en-US" sz="2000" dirty="0" err="1" smtClean="0"/>
              <a:t>disanja</a:t>
            </a:r>
            <a:r>
              <a:rPr lang="en-US" sz="2000" dirty="0" smtClean="0"/>
              <a:t> </a:t>
            </a:r>
            <a:r>
              <a:rPr lang="en-US" sz="2000" dirty="0" err="1" smtClean="0"/>
              <a:t>preko</a:t>
            </a:r>
            <a:r>
              <a:rPr lang="en-US" sz="2000" dirty="0" smtClean="0"/>
              <a:t> </a:t>
            </a:r>
            <a:r>
              <a:rPr lang="en-US" sz="2000" dirty="0" err="1" smtClean="0"/>
              <a:t>majčinog</a:t>
            </a:r>
            <a:r>
              <a:rPr lang="en-US" sz="2000" dirty="0" smtClean="0"/>
              <a:t> </a:t>
            </a:r>
            <a:r>
              <a:rPr lang="en-US" sz="2000" dirty="0" err="1" smtClean="0"/>
              <a:t>krvotoka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vreme</a:t>
            </a:r>
            <a:r>
              <a:rPr lang="en-US" sz="2000" dirty="0" smtClean="0"/>
              <a:t> </a:t>
            </a:r>
            <a:r>
              <a:rPr lang="en-US" sz="2000" dirty="0" err="1" smtClean="0"/>
              <a:t>fetalnog</a:t>
            </a:r>
            <a:r>
              <a:rPr lang="en-US" sz="2000" dirty="0" smtClean="0"/>
              <a:t> </a:t>
            </a:r>
            <a:r>
              <a:rPr lang="en-US" sz="2000" dirty="0" err="1" smtClean="0"/>
              <a:t>života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924800" cy="50292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sr-Latn-RS" sz="2000" u="sng" dirty="0" smtClean="0">
                <a:solidFill>
                  <a:srgbClr val="00B050"/>
                </a:solidFill>
              </a:rPr>
              <a:t>Perinatalna oštećenja tokm porođaja su posledica:</a:t>
            </a:r>
          </a:p>
          <a:p>
            <a:pPr marL="0" indent="0" algn="just">
              <a:buNone/>
            </a:pPr>
            <a:r>
              <a:rPr lang="sr-Latn-RS" sz="2000" dirty="0" smtClean="0"/>
              <a:t>-  povreda tokom porođaja</a:t>
            </a:r>
          </a:p>
          <a:p>
            <a:pPr marL="0" indent="0" algn="just">
              <a:buNone/>
            </a:pPr>
            <a:r>
              <a:rPr lang="sr-Latn-RS" sz="2000" dirty="0" smtClean="0"/>
              <a:t>-  stanja majke i/ili ploda</a:t>
            </a:r>
          </a:p>
          <a:p>
            <a:pPr marL="0" indent="0" algn="just">
              <a:buNone/>
            </a:pPr>
            <a:r>
              <a:rPr lang="sr-Latn-RS" sz="2000" dirty="0" smtClean="0"/>
              <a:t>-  načina prođaja, ili</a:t>
            </a:r>
          </a:p>
          <a:p>
            <a:pPr marL="0" indent="0" algn="just">
              <a:buNone/>
            </a:pPr>
            <a:r>
              <a:rPr lang="sr-Latn-RS" sz="2000" dirty="0" smtClean="0"/>
              <a:t>-  postupaka koji se preduzimaju tokom porođaja.</a:t>
            </a:r>
          </a:p>
          <a:p>
            <a:pPr marL="0" indent="0" algn="just">
              <a:buNone/>
            </a:pPr>
            <a:endParaRPr lang="sr-Latn-RS" sz="2000" dirty="0"/>
          </a:p>
          <a:p>
            <a:pPr algn="just"/>
            <a:r>
              <a:rPr lang="sr-Latn-RS" sz="2000" u="sng" dirty="0" smtClean="0">
                <a:solidFill>
                  <a:srgbClr val="0070C0"/>
                </a:solidFill>
              </a:rPr>
              <a:t>Povrede ili oštećenja ploda mogu biti:</a:t>
            </a:r>
          </a:p>
          <a:p>
            <a:pPr marL="0" indent="0" algn="just">
              <a:buNone/>
            </a:pPr>
            <a:r>
              <a:rPr lang="sr-Latn-RS" sz="2000" dirty="0" smtClean="0"/>
              <a:t>-  blaga do veoma </a:t>
            </a:r>
            <a:r>
              <a:rPr lang="sr-Latn-RS" sz="2000" dirty="0" smtClean="0"/>
              <a:t>teških,</a:t>
            </a:r>
            <a:endParaRPr lang="sr-Latn-RS" sz="2000" dirty="0" smtClean="0"/>
          </a:p>
          <a:p>
            <a:pPr marL="0" indent="0" algn="just">
              <a:buNone/>
            </a:pPr>
            <a:r>
              <a:rPr lang="sr-Latn-RS" sz="2000" dirty="0" smtClean="0"/>
              <a:t>-  prolazna ili trajna (reverzibilna ili ireverzibilna).</a:t>
            </a:r>
          </a:p>
          <a:p>
            <a:pPr marL="0" indent="0" algn="just">
              <a:buNone/>
            </a:pPr>
            <a:endParaRPr lang="sr-Latn-RS" sz="2000" dirty="0" smtClean="0"/>
          </a:p>
          <a:p>
            <a:pPr algn="just"/>
            <a:r>
              <a:rPr lang="sr-Latn-RS" sz="2000" dirty="0" smtClean="0">
                <a:solidFill>
                  <a:srgbClr val="7030A0"/>
                </a:solidFill>
              </a:rPr>
              <a:t>Težina oštećenja značajno utiče na dužinu i kvalitet života deteta, njegov rast i razvoj (npr. oštećenja mozga, nerava, kostiju, mišića, i dr).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30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7924800" cy="5791200"/>
          </a:xfrm>
          <a:noFill/>
          <a:ln>
            <a:noFill/>
          </a:ln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000" u="sng" dirty="0" smtClean="0">
                <a:solidFill>
                  <a:srgbClr val="C00000"/>
                </a:solidFill>
              </a:rPr>
              <a:t>N</a:t>
            </a:r>
            <a:r>
              <a:rPr lang="sr-Latn-RS" sz="2000" u="sng" dirty="0" smtClean="0">
                <a:solidFill>
                  <a:srgbClr val="C00000"/>
                </a:solidFill>
              </a:rPr>
              <a:t>ajčešći razlozi zbog kojih nastaju perinatalna oštećenja </a:t>
            </a:r>
            <a:r>
              <a:rPr lang="sr-Latn-RS" sz="2000" u="sng" dirty="0" smtClean="0">
                <a:solidFill>
                  <a:srgbClr val="C00000"/>
                </a:solidFill>
              </a:rPr>
              <a:t>kod ploda:</a:t>
            </a:r>
            <a:endParaRPr lang="en-US" sz="2000" u="sng" dirty="0" smtClean="0">
              <a:solidFill>
                <a:srgbClr val="C00000"/>
              </a:solidFill>
            </a:endParaRPr>
          </a:p>
          <a:p>
            <a:pPr lvl="0"/>
            <a:r>
              <a:rPr lang="en-US" sz="2000" dirty="0" err="1" smtClean="0"/>
              <a:t>Anoksija</a:t>
            </a:r>
            <a:r>
              <a:rPr lang="en-US" sz="2000" dirty="0" smtClean="0"/>
              <a:t> ( </a:t>
            </a:r>
            <a:r>
              <a:rPr lang="en-US" sz="2000" dirty="0" err="1" smtClean="0"/>
              <a:t>nedostatak</a:t>
            </a:r>
            <a:r>
              <a:rPr lang="en-US" sz="2000" dirty="0" smtClean="0"/>
              <a:t> </a:t>
            </a:r>
            <a:r>
              <a:rPr lang="en-US" sz="2000" dirty="0" err="1" smtClean="0"/>
              <a:t>kiseonika</a:t>
            </a:r>
            <a:r>
              <a:rPr lang="en-US" sz="2000" dirty="0" smtClean="0"/>
              <a:t> )</a:t>
            </a:r>
          </a:p>
          <a:p>
            <a:pPr lvl="0"/>
            <a:r>
              <a:rPr lang="en-US" sz="2000" dirty="0" err="1" smtClean="0"/>
              <a:t>Asfiksija</a:t>
            </a:r>
            <a:r>
              <a:rPr lang="en-US" sz="2000" dirty="0" smtClean="0"/>
              <a:t> ( </a:t>
            </a:r>
            <a:r>
              <a:rPr lang="en-US" sz="2000" dirty="0" err="1" smtClean="0"/>
              <a:t>gušenje</a:t>
            </a:r>
            <a:r>
              <a:rPr lang="en-US" sz="2000" dirty="0" smtClean="0"/>
              <a:t> )</a:t>
            </a:r>
          </a:p>
          <a:p>
            <a:pPr lvl="0"/>
            <a:r>
              <a:rPr lang="en-US" sz="2000" dirty="0" err="1" smtClean="0"/>
              <a:t>Hemoragijski</a:t>
            </a:r>
            <a:r>
              <a:rPr lang="en-US" sz="2000" dirty="0" smtClean="0"/>
              <a:t> </a:t>
            </a:r>
            <a:r>
              <a:rPr lang="en-US" sz="2000" dirty="0" err="1" smtClean="0"/>
              <a:t>šok</a:t>
            </a:r>
            <a:r>
              <a:rPr lang="en-US" sz="2000" dirty="0" smtClean="0"/>
              <a:t> </a:t>
            </a:r>
            <a:r>
              <a:rPr lang="en-US" sz="2000" dirty="0" err="1" smtClean="0"/>
              <a:t>novorođenčeta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 err="1" smtClean="0"/>
              <a:t>Poremećaj</a:t>
            </a:r>
            <a:r>
              <a:rPr lang="en-US" sz="2000" dirty="0" smtClean="0"/>
              <a:t> </a:t>
            </a:r>
            <a:r>
              <a:rPr lang="en-US" sz="2000" dirty="0" err="1" smtClean="0"/>
              <a:t>disanja</a:t>
            </a:r>
            <a:r>
              <a:rPr lang="en-US" sz="2000" dirty="0" smtClean="0"/>
              <a:t> </a:t>
            </a:r>
            <a:r>
              <a:rPr lang="en-US" sz="2000" dirty="0" err="1" smtClean="0"/>
              <a:t>kod</a:t>
            </a:r>
            <a:r>
              <a:rPr lang="en-US" sz="2000" dirty="0" smtClean="0"/>
              <a:t> </a:t>
            </a:r>
            <a:r>
              <a:rPr lang="en-US" sz="2000" dirty="0" err="1" smtClean="0"/>
              <a:t>novorođenčeta</a:t>
            </a:r>
            <a:endParaRPr lang="en-US" sz="2000" dirty="0" smtClean="0"/>
          </a:p>
          <a:p>
            <a:pPr lvl="0"/>
            <a:r>
              <a:rPr lang="en-US" sz="2000" dirty="0" err="1" smtClean="0"/>
              <a:t>Traumatske</a:t>
            </a:r>
            <a:r>
              <a:rPr lang="en-US" sz="2000" dirty="0" smtClean="0"/>
              <a:t> </a:t>
            </a:r>
            <a:r>
              <a:rPr lang="en-US" sz="2000" dirty="0" err="1" smtClean="0"/>
              <a:t>povrede</a:t>
            </a:r>
            <a:r>
              <a:rPr lang="en-US" sz="2000" dirty="0" smtClean="0"/>
              <a:t> </a:t>
            </a:r>
            <a:r>
              <a:rPr lang="en-US" sz="2000" dirty="0" err="1" smtClean="0"/>
              <a:t>mozga</a:t>
            </a:r>
            <a:endParaRPr lang="en-US" sz="2000" dirty="0" smtClean="0"/>
          </a:p>
          <a:p>
            <a:pPr lvl="0"/>
            <a:r>
              <a:rPr lang="en-US" sz="2000" dirty="0" err="1" smtClean="0"/>
              <a:t>Hipoksično</a:t>
            </a:r>
            <a:r>
              <a:rPr lang="en-US" sz="2000" dirty="0" smtClean="0"/>
              <a:t> – </a:t>
            </a:r>
            <a:r>
              <a:rPr lang="en-US" sz="2000" dirty="0" err="1" smtClean="0"/>
              <a:t>ishemička</a:t>
            </a:r>
            <a:r>
              <a:rPr lang="en-US" sz="2000" dirty="0" smtClean="0"/>
              <a:t> </a:t>
            </a:r>
            <a:r>
              <a:rPr lang="en-US" sz="2000" dirty="0" err="1" smtClean="0"/>
              <a:t>encefalopatija</a:t>
            </a:r>
            <a:r>
              <a:rPr lang="en-US" sz="2000" dirty="0" smtClean="0"/>
              <a:t> </a:t>
            </a:r>
            <a:r>
              <a:rPr lang="en-US" sz="2000" dirty="0" err="1" smtClean="0"/>
              <a:t>novorođenčeta</a:t>
            </a:r>
            <a:r>
              <a:rPr lang="sr-Latn-RS" sz="2000" dirty="0" smtClean="0"/>
              <a:t> (HIE)</a:t>
            </a:r>
            <a:endParaRPr lang="en-US" sz="2000" dirty="0" smtClean="0"/>
          </a:p>
          <a:p>
            <a:pPr lvl="0"/>
            <a:r>
              <a:rPr lang="en-US" sz="2000" dirty="0" err="1" smtClean="0"/>
              <a:t>Intrakranijalno</a:t>
            </a:r>
            <a:r>
              <a:rPr lang="en-US" sz="2000" dirty="0" smtClean="0"/>
              <a:t> </a:t>
            </a:r>
            <a:r>
              <a:rPr lang="en-US" sz="2000" dirty="0" err="1" smtClean="0"/>
              <a:t>krvarenje</a:t>
            </a:r>
            <a:r>
              <a:rPr lang="en-US" sz="2000" dirty="0" smtClean="0"/>
              <a:t> </a:t>
            </a:r>
            <a:r>
              <a:rPr lang="en-US" sz="2000" dirty="0" err="1" smtClean="0"/>
              <a:t>kod</a:t>
            </a:r>
            <a:r>
              <a:rPr lang="en-US" sz="2000" dirty="0" smtClean="0"/>
              <a:t> </a:t>
            </a:r>
            <a:r>
              <a:rPr lang="en-US" sz="2000" dirty="0" err="1" smtClean="0"/>
              <a:t>novorođenčeta</a:t>
            </a:r>
            <a:endParaRPr lang="en-US" sz="2000" dirty="0" smtClean="0"/>
          </a:p>
          <a:p>
            <a:pPr lvl="0"/>
            <a:r>
              <a:rPr lang="en-US" sz="2000" dirty="0" err="1" smtClean="0"/>
              <a:t>Porođajn</a:t>
            </a:r>
            <a:r>
              <a:rPr lang="sr-Latn-RS" sz="2000" dirty="0" smtClean="0"/>
              <a:t>i naduv</a:t>
            </a:r>
            <a:endParaRPr lang="en-US" sz="2000" dirty="0" smtClean="0"/>
          </a:p>
          <a:p>
            <a:pPr lvl="0"/>
            <a:r>
              <a:rPr lang="en-US" sz="2000" dirty="0" err="1" smtClean="0"/>
              <a:t>Kefalhematon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 err="1" smtClean="0"/>
              <a:t>Povreda</a:t>
            </a:r>
            <a:r>
              <a:rPr lang="en-US" sz="2000" dirty="0" smtClean="0"/>
              <a:t> </a:t>
            </a:r>
            <a:r>
              <a:rPr lang="en-US" sz="2000" dirty="0" err="1" smtClean="0"/>
              <a:t>facijal</a:t>
            </a:r>
            <a:r>
              <a:rPr lang="sr-Latn-RS" sz="2000" dirty="0" smtClean="0"/>
              <a:t>nog nerva</a:t>
            </a:r>
            <a:endParaRPr lang="en-US" sz="2000" dirty="0" smtClean="0"/>
          </a:p>
          <a:p>
            <a:pPr lvl="0"/>
            <a:r>
              <a:rPr lang="en-US" sz="2000" dirty="0" err="1" smtClean="0"/>
              <a:t>Mehaničke</a:t>
            </a:r>
            <a:r>
              <a:rPr lang="en-US" sz="2000" dirty="0" smtClean="0"/>
              <a:t> </a:t>
            </a:r>
            <a:r>
              <a:rPr lang="en-US" sz="2000" dirty="0" err="1" smtClean="0"/>
              <a:t>povrede</a:t>
            </a:r>
            <a:r>
              <a:rPr lang="en-US" sz="2000" dirty="0" smtClean="0"/>
              <a:t> </a:t>
            </a:r>
            <a:r>
              <a:rPr lang="en-US" sz="2000" dirty="0" err="1" smtClean="0"/>
              <a:t>novorođenčeta</a:t>
            </a:r>
            <a:endParaRPr lang="en-US" sz="20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609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</a:t>
            </a:r>
            <a:r>
              <a:rPr lang="sr-Latn-RS" sz="2400" b="1" dirty="0" smtClean="0">
                <a:solidFill>
                  <a:schemeClr val="tx1"/>
                </a:solidFill>
              </a:rPr>
              <a:t>ovrede glave i mozga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2578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endParaRPr lang="sr-Latn-RS" sz="2000" dirty="0" smtClean="0">
              <a:cs typeface="Arial" pitchFamily="34" charset="0"/>
            </a:endParaRPr>
          </a:p>
          <a:p>
            <a:pPr algn="just"/>
            <a:r>
              <a:rPr lang="en-US" sz="2000" dirty="0" err="1" smtClean="0">
                <a:cs typeface="Arial" pitchFamily="34" charset="0"/>
              </a:rPr>
              <a:t>Povrede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mozga</a:t>
            </a:r>
            <a:r>
              <a:rPr lang="en-US" sz="2000" dirty="0" smtClean="0">
                <a:cs typeface="Arial" pitchFamily="34" charset="0"/>
              </a:rPr>
              <a:t> u </a:t>
            </a:r>
            <a:r>
              <a:rPr lang="en-US" sz="2000" dirty="0" err="1" smtClean="0">
                <a:cs typeface="Arial" pitchFamily="34" charset="0"/>
              </a:rPr>
              <a:t>perinatalnom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periodu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su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relativno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sr-Latn-RS" sz="2000" dirty="0" smtClean="0">
                <a:cs typeface="Arial" pitchFamily="34" charset="0"/>
              </a:rPr>
              <a:t>č</a:t>
            </a:r>
            <a:r>
              <a:rPr lang="en-US" sz="2000" dirty="0" err="1" smtClean="0">
                <a:cs typeface="Arial" pitchFamily="34" charset="0"/>
              </a:rPr>
              <a:t>este</a:t>
            </a:r>
            <a:r>
              <a:rPr lang="sr-Latn-RS" sz="2000" dirty="0" smtClean="0">
                <a:cs typeface="Arial" pitchFamily="34" charset="0"/>
              </a:rPr>
              <a:t> i mogu ostaviti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trajn</a:t>
            </a:r>
            <a:r>
              <a:rPr lang="sr-Latn-RS" sz="2000" dirty="0" smtClean="0">
                <a:cs typeface="Arial" pitchFamily="34" charset="0"/>
              </a:rPr>
              <a:t>e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posledic</a:t>
            </a:r>
            <a:r>
              <a:rPr lang="sr-Latn-RS" sz="2000" dirty="0" smtClean="0">
                <a:cs typeface="Arial" pitchFamily="34" charset="0"/>
              </a:rPr>
              <a:t>e, a </a:t>
            </a:r>
            <a:r>
              <a:rPr lang="en-US" sz="2000" dirty="0" err="1" smtClean="0">
                <a:cs typeface="Arial" pitchFamily="34" charset="0"/>
              </a:rPr>
              <a:t>koj</a:t>
            </a:r>
            <a:r>
              <a:rPr lang="sr-Latn-RS" sz="2000" dirty="0" smtClean="0">
                <a:cs typeface="Arial" pitchFamily="34" charset="0"/>
              </a:rPr>
              <a:t>e</a:t>
            </a:r>
            <a:r>
              <a:rPr lang="en-US" sz="2000" dirty="0" smtClean="0">
                <a:cs typeface="Arial" pitchFamily="34" charset="0"/>
              </a:rPr>
              <a:t> se </a:t>
            </a:r>
            <a:r>
              <a:rPr lang="en-US" sz="2000" dirty="0" err="1" smtClean="0">
                <a:cs typeface="Arial" pitchFamily="34" charset="0"/>
              </a:rPr>
              <a:t>mogu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ispoljiti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kao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sr-Latn-RS" sz="2000" dirty="0" smtClean="0">
                <a:cs typeface="Arial" pitchFamily="34" charset="0"/>
              </a:rPr>
              <a:t>neurorazvojni poremećaji:</a:t>
            </a:r>
          </a:p>
          <a:p>
            <a:pPr marL="0" indent="0" algn="just">
              <a:buNone/>
            </a:pPr>
            <a:r>
              <a:rPr lang="sr-Latn-RS" sz="2000" dirty="0">
                <a:cs typeface="Arial" pitchFamily="34" charset="0"/>
              </a:rPr>
              <a:t> </a:t>
            </a:r>
            <a:r>
              <a:rPr lang="sr-Latn-RS" sz="2000" dirty="0" smtClean="0">
                <a:cs typeface="Arial" pitchFamily="34" charset="0"/>
              </a:rPr>
              <a:t>-usporen </a:t>
            </a:r>
            <a:r>
              <a:rPr lang="sr-Latn-RS" sz="2000" dirty="0" smtClean="0">
                <a:cs typeface="Arial" pitchFamily="34" charset="0"/>
              </a:rPr>
              <a:t>neuromotorni razvoj, smetnje u govoru, učenju, </a:t>
            </a:r>
            <a:r>
              <a:rPr lang="sr-Latn-RS" sz="2000" dirty="0" smtClean="0">
                <a:cs typeface="Arial" pitchFamily="34" charset="0"/>
              </a:rPr>
              <a:t> ponašanju</a:t>
            </a:r>
            <a:r>
              <a:rPr lang="sr-Latn-RS" sz="2000" dirty="0" smtClean="0"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sr-Latn-RS" sz="2000" dirty="0" smtClean="0">
                <a:cs typeface="Arial" pitchFamily="34" charset="0"/>
              </a:rPr>
              <a:t> </a:t>
            </a:r>
            <a:r>
              <a:rPr lang="sr-Latn-RS" sz="2000" dirty="0" smtClean="0">
                <a:cs typeface="Arial" pitchFamily="34" charset="0"/>
              </a:rPr>
              <a:t>-</a:t>
            </a:r>
            <a:r>
              <a:rPr lang="en-US" sz="2000" dirty="0" err="1" smtClean="0">
                <a:cs typeface="Arial" pitchFamily="34" charset="0"/>
              </a:rPr>
              <a:t>cerebralna</a:t>
            </a:r>
            <a:r>
              <a:rPr lang="sr-Latn-RS" sz="2000" dirty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paraliza</a:t>
            </a:r>
            <a:r>
              <a:rPr lang="en-US" sz="2000" dirty="0" smtClean="0">
                <a:cs typeface="Arial" pitchFamily="34" charset="0"/>
              </a:rPr>
              <a:t>, </a:t>
            </a:r>
            <a:r>
              <a:rPr lang="en-US" sz="2000" dirty="0" err="1" smtClean="0">
                <a:cs typeface="Arial" pitchFamily="34" charset="0"/>
              </a:rPr>
              <a:t>zaostajanje</a:t>
            </a:r>
            <a:r>
              <a:rPr lang="en-US" sz="2000" dirty="0" smtClean="0">
                <a:cs typeface="Arial" pitchFamily="34" charset="0"/>
              </a:rPr>
              <a:t> u </a:t>
            </a:r>
            <a:r>
              <a:rPr lang="en-US" sz="2000" dirty="0" err="1" smtClean="0">
                <a:cs typeface="Arial" pitchFamily="34" charset="0"/>
              </a:rPr>
              <a:t>mentalnom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razvoju</a:t>
            </a:r>
            <a:r>
              <a:rPr lang="sr-Latn-RS" sz="2000" dirty="0">
                <a:cs typeface="Arial" pitchFamily="34" charset="0"/>
              </a:rPr>
              <a:t>,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epilepsija</a:t>
            </a:r>
            <a:r>
              <a:rPr lang="sr-Latn-RS" sz="2000" dirty="0" smtClean="0">
                <a:cs typeface="Arial" pitchFamily="34" charset="0"/>
              </a:rPr>
              <a:t>, oštećenje vida, </a:t>
            </a:r>
            <a:r>
              <a:rPr lang="sr-Latn-RS" sz="2000" dirty="0" smtClean="0">
                <a:cs typeface="Arial" pitchFamily="34" charset="0"/>
              </a:rPr>
              <a:t>sluha</a:t>
            </a:r>
            <a:r>
              <a:rPr lang="en-US" sz="2000" dirty="0" smtClean="0">
                <a:cs typeface="Arial" pitchFamily="34" charset="0"/>
              </a:rPr>
              <a:t>.</a:t>
            </a:r>
            <a:endParaRPr lang="sr-Latn-RS" sz="2000" dirty="0" smtClean="0">
              <a:cs typeface="Arial" pitchFamily="34" charset="0"/>
            </a:endParaRPr>
          </a:p>
          <a:p>
            <a:pPr algn="just">
              <a:buNone/>
            </a:pPr>
            <a:r>
              <a:rPr lang="en-US" sz="2000" dirty="0" smtClean="0">
                <a:cs typeface="Arial" pitchFamily="34" charset="0"/>
              </a:rPr>
              <a:t> </a:t>
            </a:r>
            <a:endParaRPr lang="sr-Latn-RS" sz="2000" dirty="0" smtClean="0">
              <a:cs typeface="Arial" pitchFamily="34" charset="0"/>
            </a:endParaRPr>
          </a:p>
          <a:p>
            <a:r>
              <a:rPr lang="sr-Latn-RS" sz="2000" u="sng" dirty="0" smtClean="0">
                <a:solidFill>
                  <a:srgbClr val="C00000"/>
                </a:solidFill>
                <a:cs typeface="Arial" pitchFamily="34" charset="0"/>
              </a:rPr>
              <a:t>Glavni </a:t>
            </a:r>
            <a:r>
              <a:rPr lang="en-US" sz="2000" u="sng" dirty="0" err="1" smtClean="0">
                <a:solidFill>
                  <a:srgbClr val="C00000"/>
                </a:solidFill>
                <a:cs typeface="Arial" pitchFamily="34" charset="0"/>
              </a:rPr>
              <a:t>uzro</a:t>
            </a:r>
            <a:r>
              <a:rPr lang="sr-Latn-RS" sz="2000" u="sng" dirty="0" smtClean="0">
                <a:solidFill>
                  <a:srgbClr val="C00000"/>
                </a:solidFill>
                <a:cs typeface="Arial" pitchFamily="34" charset="0"/>
              </a:rPr>
              <a:t>ci</a:t>
            </a:r>
            <a:r>
              <a:rPr lang="en-US" sz="2000" u="sng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00000"/>
                </a:solidFill>
                <a:cs typeface="Arial" pitchFamily="34" charset="0"/>
              </a:rPr>
              <a:t>perinatalnih</a:t>
            </a:r>
            <a:r>
              <a:rPr lang="en-US" sz="2000" u="sng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00000"/>
                </a:solidFill>
                <a:cs typeface="Arial" pitchFamily="34" charset="0"/>
              </a:rPr>
              <a:t>oštećenja</a:t>
            </a:r>
            <a:r>
              <a:rPr lang="en-US" sz="2000" u="sng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00000"/>
                </a:solidFill>
                <a:cs typeface="Arial" pitchFamily="34" charset="0"/>
              </a:rPr>
              <a:t>mozga</a:t>
            </a:r>
            <a:r>
              <a:rPr lang="sr-Latn-RS" sz="2000" u="sng" dirty="0" smtClean="0">
                <a:solidFill>
                  <a:srgbClr val="C00000"/>
                </a:solidFill>
                <a:cs typeface="Arial" pitchFamily="34" charset="0"/>
              </a:rPr>
              <a:t> su:</a:t>
            </a:r>
            <a:r>
              <a:rPr lang="en-US" sz="2000" u="sng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sr-Latn-RS" sz="2000" u="sng" dirty="0" smtClean="0">
              <a:solidFill>
                <a:srgbClr val="C00000"/>
              </a:solidFill>
              <a:cs typeface="Arial" pitchFamily="34" charset="0"/>
            </a:endParaRPr>
          </a:p>
          <a:p>
            <a:pPr algn="just">
              <a:buNone/>
            </a:pPr>
            <a:r>
              <a:rPr lang="sr-Latn-RS" sz="2000" dirty="0" smtClean="0">
                <a:cs typeface="Arial" pitchFamily="34" charset="0"/>
              </a:rPr>
              <a:t> 1.  </a:t>
            </a:r>
            <a:r>
              <a:rPr lang="en-US" sz="2000" dirty="0" err="1" smtClean="0">
                <a:cs typeface="Arial" pitchFamily="34" charset="0"/>
              </a:rPr>
              <a:t>hipoksija</a:t>
            </a:r>
            <a:r>
              <a:rPr lang="en-US" sz="2000" dirty="0" smtClean="0">
                <a:cs typeface="Arial" pitchFamily="34" charset="0"/>
              </a:rPr>
              <a:t>, </a:t>
            </a:r>
            <a:r>
              <a:rPr lang="sr-Latn-RS" sz="2000" dirty="0" smtClean="0">
                <a:cs typeface="Arial" pitchFamily="34" charset="0"/>
              </a:rPr>
              <a:t>krvarenje (</a:t>
            </a:r>
            <a:r>
              <a:rPr lang="en-US" sz="2000" dirty="0" err="1" smtClean="0">
                <a:cs typeface="Arial" pitchFamily="34" charset="0"/>
              </a:rPr>
              <a:t>ishemija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hipoperfuzija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mozga</a:t>
            </a:r>
            <a:r>
              <a:rPr lang="sr-Latn-RS" sz="2000" dirty="0" smtClean="0">
                <a:cs typeface="Arial" pitchFamily="34" charset="0"/>
              </a:rPr>
              <a:t>),</a:t>
            </a:r>
            <a:r>
              <a:rPr lang="en-US" sz="2000" dirty="0" smtClean="0">
                <a:cs typeface="Arial" pitchFamily="34" charset="0"/>
              </a:rPr>
              <a:t> </a:t>
            </a:r>
            <a:endParaRPr lang="sr-Latn-RS" sz="2000" dirty="0" smtClean="0">
              <a:cs typeface="Arial" pitchFamily="34" charset="0"/>
            </a:endParaRPr>
          </a:p>
          <a:p>
            <a:pPr algn="just">
              <a:buNone/>
            </a:pPr>
            <a:r>
              <a:rPr lang="sr-Latn-RS" sz="2000" dirty="0" smtClean="0">
                <a:cs typeface="Arial" pitchFamily="34" charset="0"/>
              </a:rPr>
              <a:t> 2.  </a:t>
            </a:r>
            <a:r>
              <a:rPr lang="en-US" sz="2000" dirty="0" err="1" smtClean="0">
                <a:cs typeface="Arial" pitchFamily="34" charset="0"/>
              </a:rPr>
              <a:t>mehaničke</a:t>
            </a:r>
            <a:r>
              <a:rPr lang="sr-Latn-RS" sz="2000" dirty="0" smtClean="0">
                <a:cs typeface="Arial" pitchFamily="34" charset="0"/>
              </a:rPr>
              <a:t> </a:t>
            </a:r>
            <a:r>
              <a:rPr lang="en-US" sz="2000" dirty="0" smtClean="0">
                <a:cs typeface="Arial" pitchFamily="34" charset="0"/>
              </a:rPr>
              <a:t>(</a:t>
            </a:r>
            <a:r>
              <a:rPr lang="en-US" sz="2000" dirty="0" err="1" smtClean="0">
                <a:cs typeface="Arial" pitchFamily="34" charset="0"/>
              </a:rPr>
              <a:t>traumatske</a:t>
            </a:r>
            <a:r>
              <a:rPr lang="en-US" sz="2000" dirty="0" smtClean="0">
                <a:cs typeface="Arial" pitchFamily="34" charset="0"/>
              </a:rPr>
              <a:t>) </a:t>
            </a:r>
            <a:r>
              <a:rPr lang="en-US" sz="2000" dirty="0" err="1" smtClean="0">
                <a:cs typeface="Arial" pitchFamily="34" charset="0"/>
              </a:rPr>
              <a:t>povrede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pri</a:t>
            </a:r>
            <a:r>
              <a:rPr lang="sr-Latn-RS" sz="2000" dirty="0" smtClean="0">
                <a:cs typeface="Arial" pitchFamily="34" charset="0"/>
              </a:rPr>
              <a:t>likom porođaja.</a:t>
            </a:r>
          </a:p>
          <a:p>
            <a:pPr algn="just">
              <a:buNone/>
            </a:pPr>
            <a:endParaRPr lang="sr-Latn-RS" sz="2000" dirty="0" smtClean="0">
              <a:cs typeface="Arial" pitchFamily="34" charset="0"/>
            </a:endParaRPr>
          </a:p>
          <a:p>
            <a:pPr algn="just">
              <a:buNone/>
            </a:pPr>
            <a:r>
              <a:rPr lang="sr-Latn-RS" sz="2000" dirty="0" smtClean="0">
                <a:cs typeface="Arial" pitchFamily="34" charset="0"/>
              </a:rPr>
              <a:t>Č</a:t>
            </a:r>
            <a:r>
              <a:rPr lang="en-US" sz="2000" dirty="0" err="1" smtClean="0">
                <a:cs typeface="Arial" pitchFamily="34" charset="0"/>
              </a:rPr>
              <a:t>esto</a:t>
            </a:r>
            <a:r>
              <a:rPr lang="sr-Latn-RS" sz="2000" dirty="0" smtClean="0">
                <a:cs typeface="Arial" pitchFamily="34" charset="0"/>
              </a:rPr>
              <a:t>,</a:t>
            </a:r>
            <a:r>
              <a:rPr lang="en-US" sz="2000" dirty="0" smtClean="0">
                <a:cs typeface="Arial" pitchFamily="34" charset="0"/>
              </a:rPr>
              <a:t> u </a:t>
            </a:r>
            <a:r>
              <a:rPr lang="en-US" sz="2000" dirty="0" err="1" smtClean="0">
                <a:cs typeface="Arial" pitchFamily="34" charset="0"/>
              </a:rPr>
              <a:t>akutnoj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fazi</a:t>
            </a:r>
            <a:r>
              <a:rPr lang="sr-Latn-RS" sz="2000" dirty="0" smtClean="0">
                <a:cs typeface="Arial" pitchFamily="34" charset="0"/>
              </a:rPr>
              <a:t>,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nije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moguće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sr-Latn-RS" sz="2000" dirty="0" smtClean="0">
                <a:cs typeface="Arial" pitchFamily="34" charset="0"/>
              </a:rPr>
              <a:t>razlikovati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sr-Latn-RS" sz="2000" dirty="0" smtClean="0">
                <a:cs typeface="Arial" pitchFamily="34" charset="0"/>
              </a:rPr>
              <a:t>da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li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sr-Latn-RS" sz="2000" dirty="0" smtClean="0">
                <a:cs typeface="Arial" pitchFamily="34" charset="0"/>
              </a:rPr>
              <a:t>su </a:t>
            </a:r>
            <a:r>
              <a:rPr lang="en-US" sz="2000" dirty="0" err="1" smtClean="0">
                <a:cs typeface="Arial" pitchFamily="34" charset="0"/>
              </a:rPr>
              <a:t>postojeći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neurološki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simptomi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sr-Latn-RS" sz="2000" dirty="0" smtClean="0">
                <a:cs typeface="Arial" pitchFamily="34" charset="0"/>
              </a:rPr>
              <a:t>kod </a:t>
            </a:r>
            <a:r>
              <a:rPr lang="en-US" sz="2000" dirty="0" err="1" smtClean="0">
                <a:cs typeface="Arial" pitchFamily="34" charset="0"/>
              </a:rPr>
              <a:t>novorođenčeta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posledica</a:t>
            </a:r>
            <a:r>
              <a:rPr lang="en-US" sz="2000" dirty="0" smtClean="0">
                <a:cs typeface="Arial" pitchFamily="34" charset="0"/>
              </a:rPr>
              <a:t> edema</a:t>
            </a:r>
            <a:r>
              <a:rPr lang="sr-Latn-RS" sz="2000" dirty="0" smtClean="0">
                <a:cs typeface="Arial" pitchFamily="34" charset="0"/>
              </a:rPr>
              <a:t> (otoka)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mozga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ili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krvarenja</a:t>
            </a:r>
            <a:r>
              <a:rPr lang="sr-Latn-RS" sz="2000" dirty="0" smtClean="0">
                <a:cs typeface="Arial" pitchFamily="34" charset="0"/>
              </a:rPr>
              <a:t>.</a:t>
            </a:r>
            <a:endParaRPr lang="en-US" sz="2000" dirty="0" smtClean="0">
              <a:cs typeface="Arial" pitchFamily="34" charset="0"/>
            </a:endParaRPr>
          </a:p>
          <a:p>
            <a:pPr algn="just"/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00"/>
            <a:ext cx="8039100" cy="7639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Latn-RS" sz="2400" b="1" dirty="0" smtClean="0">
                <a:solidFill>
                  <a:schemeClr val="tx1"/>
                </a:solidFill>
              </a:rPr>
              <a:t>Oštećenja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mozga</a:t>
            </a:r>
            <a:r>
              <a:rPr lang="sr-Latn-RS" sz="2400" b="1" dirty="0"/>
              <a:t> </a:t>
            </a:r>
            <a:r>
              <a:rPr lang="sr-Latn-RS" sz="2400" b="1" dirty="0" smtClean="0"/>
              <a:t>- </a:t>
            </a:r>
            <a:r>
              <a:rPr lang="sr-Latn-RS" sz="2000" b="1" dirty="0" smtClean="0">
                <a:solidFill>
                  <a:schemeClr val="tx1"/>
                </a:solidFill>
              </a:rPr>
              <a:t>H</a:t>
            </a:r>
            <a:r>
              <a:rPr lang="en-US" sz="2000" b="1" dirty="0" err="1" smtClean="0">
                <a:solidFill>
                  <a:schemeClr val="tx1"/>
                </a:solidFill>
              </a:rPr>
              <a:t>ipoksi</a:t>
            </a:r>
            <a:r>
              <a:rPr lang="sr-Latn-RS" sz="2000" b="1" dirty="0" smtClean="0">
                <a:solidFill>
                  <a:schemeClr val="tx1"/>
                </a:solidFill>
              </a:rPr>
              <a:t>čno ishemična enecfalopatija (HIE)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90600"/>
            <a:ext cx="8039100" cy="5791200"/>
          </a:xfrm>
          <a:noFill/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A</a:t>
            </a:r>
            <a:r>
              <a:rPr lang="sr-Latn-RS" sz="2000" dirty="0" smtClean="0"/>
              <a:t>sfiksija podrazumeva nedostatak kiseonika u tkivima i organima ploda, zbog:</a:t>
            </a:r>
          </a:p>
          <a:p>
            <a:pPr algn="just">
              <a:buNone/>
            </a:pPr>
            <a:r>
              <a:rPr lang="sr-Latn-RS" sz="2000" dirty="0" smtClean="0"/>
              <a:t> 1. </a:t>
            </a:r>
            <a:r>
              <a:rPr lang="sr-Latn-RS" sz="2000" dirty="0" smtClean="0">
                <a:solidFill>
                  <a:srgbClr val="C00000"/>
                </a:solidFill>
              </a:rPr>
              <a:t>smanjene koncentracija O2 u krvi </a:t>
            </a:r>
            <a:r>
              <a:rPr lang="sr-Latn-RS" sz="2000" dirty="0" smtClean="0"/>
              <a:t>(hipoksemija)</a:t>
            </a:r>
          </a:p>
          <a:p>
            <a:pPr algn="just">
              <a:buNone/>
            </a:pPr>
            <a:r>
              <a:rPr lang="sr-Latn-RS" sz="2000" dirty="0" smtClean="0"/>
              <a:t> 2. </a:t>
            </a:r>
            <a:r>
              <a:rPr lang="sr-Latn-RS" sz="2000" dirty="0" smtClean="0">
                <a:solidFill>
                  <a:srgbClr val="0070C0"/>
                </a:solidFill>
              </a:rPr>
              <a:t>neadekvatna prokrvljenost tkiva i organa </a:t>
            </a:r>
            <a:r>
              <a:rPr lang="sr-Latn-RS" sz="2000" dirty="0" smtClean="0"/>
              <a:t>(ishemija)</a:t>
            </a:r>
          </a:p>
          <a:p>
            <a:pPr algn="just">
              <a:buNone/>
            </a:pPr>
            <a:endParaRPr lang="sr-Latn-RS" sz="2000" dirty="0" smtClean="0"/>
          </a:p>
          <a:p>
            <a:pPr algn="just"/>
            <a:r>
              <a:rPr lang="sr-Latn-RS" sz="2000" dirty="0" smtClean="0">
                <a:solidFill>
                  <a:srgbClr val="7030A0"/>
                </a:solidFill>
              </a:rPr>
              <a:t>U krvi ploda se nakuplja CO2 i nastaju metabolički poremećaji (acidoza), oštećnja tkiva i organa. </a:t>
            </a:r>
          </a:p>
          <a:p>
            <a:pPr algn="just"/>
            <a:endParaRPr lang="sr-Latn-RS" sz="2000" dirty="0"/>
          </a:p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N</a:t>
            </a:r>
            <a:r>
              <a:rPr lang="sr-Latn-RS" sz="2000" dirty="0" smtClean="0">
                <a:solidFill>
                  <a:srgbClr val="C00000"/>
                </a:solidFill>
              </a:rPr>
              <a:t>ajosetljiviji organ na nedostatak kiseonika je mozak, pa se razvija HIE.</a:t>
            </a:r>
          </a:p>
          <a:p>
            <a:pPr algn="just">
              <a:buNone/>
            </a:pPr>
            <a:r>
              <a:rPr lang="sr-Latn-RS" sz="2000" dirty="0" smtClean="0"/>
              <a:t> </a:t>
            </a:r>
          </a:p>
          <a:p>
            <a:pPr algn="just"/>
            <a:r>
              <a:rPr lang="en-US" sz="2000" u="sng" dirty="0" smtClean="0"/>
              <a:t>A</a:t>
            </a:r>
            <a:r>
              <a:rPr lang="sr-Latn-RS" sz="2000" u="sng" dirty="0" smtClean="0"/>
              <a:t>sfiksija može nastati kao posledica:</a:t>
            </a:r>
          </a:p>
          <a:p>
            <a:pPr algn="just">
              <a:buFontTx/>
              <a:buChar char="-"/>
            </a:pPr>
            <a:r>
              <a:rPr lang="sr-Latn-RS" sz="2000" dirty="0" smtClean="0"/>
              <a:t>bolesti trudnice (srčane, plućne, bubrežne, dijabet, eklampsija, i dr)</a:t>
            </a:r>
          </a:p>
          <a:p>
            <a:pPr algn="just">
              <a:buFontTx/>
              <a:buChar char="-"/>
            </a:pPr>
            <a:r>
              <a:rPr lang="sr-Latn-RS" sz="2000" dirty="0" smtClean="0"/>
              <a:t>od strane ploda (makrozomija, patološke prezentacije ploda)</a:t>
            </a:r>
          </a:p>
          <a:p>
            <a:pPr algn="just">
              <a:buFontTx/>
              <a:buChar char="-"/>
            </a:pPr>
            <a:r>
              <a:rPr lang="sr-Latn-RS" sz="2000" dirty="0" smtClean="0"/>
              <a:t>patologija placente ili pupčanika</a:t>
            </a:r>
          </a:p>
          <a:p>
            <a:pPr algn="just">
              <a:buFontTx/>
              <a:buChar char="-"/>
            </a:pPr>
            <a:r>
              <a:rPr lang="sr-Latn-RS" sz="2000" dirty="0" smtClean="0"/>
              <a:t>akušerske intervencije (vakum pumpa).</a:t>
            </a:r>
          </a:p>
          <a:p>
            <a:pPr algn="just">
              <a:buNone/>
            </a:pPr>
            <a:endParaRPr lang="sr-Latn-RS" sz="2000" dirty="0" smtClean="0"/>
          </a:p>
          <a:p>
            <a:pPr algn="just"/>
            <a:endParaRPr lang="sr-Latn-RS" sz="2000" dirty="0" smtClean="0"/>
          </a:p>
          <a:p>
            <a:pPr algn="just"/>
            <a:endParaRPr lang="sr-Latn-RS" sz="2000" dirty="0" smtClean="0"/>
          </a:p>
          <a:p>
            <a:pPr algn="just"/>
            <a:endParaRPr lang="sr-Latn-RS" sz="2000" dirty="0" smtClean="0"/>
          </a:p>
          <a:p>
            <a:pPr algn="just"/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382000" cy="6477000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000" dirty="0" smtClean="0"/>
              <a:t>T</a:t>
            </a:r>
            <a:r>
              <a:rPr lang="sr-Latn-RS" sz="2000" dirty="0" smtClean="0"/>
              <a:t>ežina kliničke slike HIE je uslovljena stepenom i dužinom trajanja asfiksije kod ploda, kao i gestacijskom starosti ploda:</a:t>
            </a:r>
          </a:p>
          <a:p>
            <a:pPr marL="457200" indent="-457200" algn="just">
              <a:buNone/>
            </a:pPr>
            <a:r>
              <a:rPr lang="sr-Latn-RS" sz="2000" dirty="0" smtClean="0"/>
              <a:t>1. </a:t>
            </a:r>
            <a:r>
              <a:rPr lang="en-US" sz="2000" u="sng" dirty="0" smtClean="0">
                <a:solidFill>
                  <a:srgbClr val="00B050"/>
                </a:solidFill>
              </a:rPr>
              <a:t>L</a:t>
            </a:r>
            <a:r>
              <a:rPr lang="sr-Latn-RS" sz="2000" u="sng" dirty="0" smtClean="0">
                <a:solidFill>
                  <a:srgbClr val="00B050"/>
                </a:solidFill>
              </a:rPr>
              <a:t>aka </a:t>
            </a:r>
          </a:p>
          <a:p>
            <a:pPr>
              <a:buNone/>
            </a:pPr>
            <a:r>
              <a:rPr lang="sr-Latn-RS" sz="2000" dirty="0" smtClean="0"/>
              <a:t>2. </a:t>
            </a:r>
            <a:r>
              <a:rPr lang="en-US" sz="2000" u="sng" dirty="0" err="1" smtClean="0">
                <a:solidFill>
                  <a:srgbClr val="0070C0"/>
                </a:solidFill>
              </a:rPr>
              <a:t>Umereno</a:t>
            </a:r>
            <a:r>
              <a:rPr lang="en-US" sz="2000" u="sng" dirty="0" smtClean="0">
                <a:solidFill>
                  <a:srgbClr val="0070C0"/>
                </a:solidFill>
              </a:rPr>
              <a:t> </a:t>
            </a:r>
            <a:r>
              <a:rPr lang="en-US" sz="2000" u="sng" dirty="0" err="1" smtClean="0">
                <a:solidFill>
                  <a:srgbClr val="0070C0"/>
                </a:solidFill>
              </a:rPr>
              <a:t>te</a:t>
            </a:r>
            <a:r>
              <a:rPr lang="sr-Latn-RS" sz="2000" u="sng" dirty="0" smtClean="0">
                <a:solidFill>
                  <a:srgbClr val="0070C0"/>
                </a:solidFill>
              </a:rPr>
              <a:t>ška</a:t>
            </a:r>
            <a:r>
              <a:rPr lang="en-US" sz="2000" u="sng" dirty="0" smtClean="0">
                <a:solidFill>
                  <a:srgbClr val="0070C0"/>
                </a:solidFill>
              </a:rPr>
              <a:t> (</a:t>
            </a:r>
            <a:r>
              <a:rPr lang="en-US" sz="2000" u="sng" dirty="0" err="1" smtClean="0">
                <a:solidFill>
                  <a:srgbClr val="0070C0"/>
                </a:solidFill>
              </a:rPr>
              <a:t>plav</a:t>
            </a:r>
            <a:r>
              <a:rPr lang="sr-Latn-RS" sz="2000" u="sng" dirty="0" smtClean="0">
                <a:solidFill>
                  <a:srgbClr val="0070C0"/>
                </a:solidFill>
              </a:rPr>
              <a:t>a</a:t>
            </a:r>
            <a:r>
              <a:rPr lang="en-US" sz="2000" u="sng" dirty="0" smtClean="0">
                <a:solidFill>
                  <a:srgbClr val="0070C0"/>
                </a:solidFill>
              </a:rPr>
              <a:t>) </a:t>
            </a:r>
            <a:r>
              <a:rPr lang="en-US" sz="2000" u="sng" dirty="0" err="1" smtClean="0">
                <a:solidFill>
                  <a:srgbClr val="0070C0"/>
                </a:solidFill>
              </a:rPr>
              <a:t>asfiksij</a:t>
            </a:r>
            <a:r>
              <a:rPr lang="sr-Latn-RS" sz="2000" u="sng" dirty="0" smtClean="0">
                <a:solidFill>
                  <a:srgbClr val="0070C0"/>
                </a:solidFill>
              </a:rPr>
              <a:t>a</a:t>
            </a:r>
            <a:r>
              <a:rPr lang="en-US" sz="2000" u="sng" dirty="0" smtClean="0">
                <a:solidFill>
                  <a:srgbClr val="0070C0"/>
                </a:solidFill>
              </a:rPr>
              <a:t>: </a:t>
            </a:r>
          </a:p>
          <a:p>
            <a:pPr lvl="0"/>
            <a:r>
              <a:rPr lang="en-US" sz="2000" dirty="0" err="1" smtClean="0"/>
              <a:t>dete</a:t>
            </a:r>
            <a:r>
              <a:rPr lang="en-US" sz="2000" dirty="0" smtClean="0"/>
              <a:t> je </a:t>
            </a:r>
            <a:r>
              <a:rPr lang="en-US" sz="2000" dirty="0" err="1" smtClean="0"/>
              <a:t>cijanotično</a:t>
            </a:r>
            <a:r>
              <a:rPr lang="en-US" sz="2000" dirty="0" smtClean="0"/>
              <a:t> (</a:t>
            </a:r>
            <a:r>
              <a:rPr lang="sr-Latn-RS" sz="2000" dirty="0" smtClean="0"/>
              <a:t>otežano diše)</a:t>
            </a:r>
            <a:endParaRPr lang="en-US" sz="2000" dirty="0" smtClean="0"/>
          </a:p>
          <a:p>
            <a:r>
              <a:rPr lang="en-US" sz="2000" dirty="0" err="1" smtClean="0"/>
              <a:t>kapilari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prošireni</a:t>
            </a:r>
            <a:endParaRPr lang="en-US" sz="2000" dirty="0" smtClean="0"/>
          </a:p>
          <a:p>
            <a:pPr lvl="0"/>
            <a:r>
              <a:rPr lang="en-US" sz="2000" dirty="0" err="1" smtClean="0"/>
              <a:t>pupčana</a:t>
            </a:r>
            <a:r>
              <a:rPr lang="en-US" sz="2000" dirty="0" smtClean="0"/>
              <a:t> </a:t>
            </a:r>
            <a:r>
              <a:rPr lang="en-US" sz="2000" dirty="0" err="1" smtClean="0"/>
              <a:t>vrpca</a:t>
            </a:r>
            <a:r>
              <a:rPr lang="en-US" sz="2000" dirty="0" smtClean="0"/>
              <a:t> je </a:t>
            </a:r>
            <a:r>
              <a:rPr lang="en-US" sz="2000" dirty="0" err="1" smtClean="0"/>
              <a:t>napeta</a:t>
            </a:r>
            <a:endParaRPr lang="en-US" sz="2000" dirty="0" smtClean="0"/>
          </a:p>
          <a:p>
            <a:pPr lvl="0"/>
            <a:r>
              <a:rPr lang="en-US" sz="2000" dirty="0" err="1" smtClean="0"/>
              <a:t>refleksi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tonus </a:t>
            </a:r>
            <a:r>
              <a:rPr lang="en-US" sz="2000" dirty="0" err="1" smtClean="0"/>
              <a:t>muskulature</a:t>
            </a:r>
            <a:r>
              <a:rPr lang="en-US" sz="2000" dirty="0" smtClean="0"/>
              <a:t> je </a:t>
            </a:r>
            <a:r>
              <a:rPr lang="en-US" sz="2000" dirty="0" err="1" smtClean="0"/>
              <a:t>normalan</a:t>
            </a:r>
            <a:r>
              <a:rPr lang="en-US" sz="2000" dirty="0" smtClean="0"/>
              <a:t> </a:t>
            </a:r>
            <a:r>
              <a:rPr lang="sr-Latn-RS" sz="2000" dirty="0" smtClean="0"/>
              <a:t>ili lako oslabljen</a:t>
            </a:r>
            <a:endParaRPr lang="en-US" sz="2000" dirty="0" smtClean="0"/>
          </a:p>
          <a:p>
            <a:pPr lvl="0"/>
            <a:r>
              <a:rPr lang="en-US" sz="2000" dirty="0" err="1" smtClean="0"/>
              <a:t>srce</a:t>
            </a:r>
            <a:r>
              <a:rPr lang="en-US" sz="2000" dirty="0" smtClean="0"/>
              <a:t> </a:t>
            </a:r>
            <a:r>
              <a:rPr lang="en-US" sz="2000" dirty="0" err="1" smtClean="0"/>
              <a:t>pravilno</a:t>
            </a:r>
            <a:r>
              <a:rPr lang="en-US" sz="2000" dirty="0" smtClean="0"/>
              <a:t> </a:t>
            </a:r>
            <a:r>
              <a:rPr lang="en-US" sz="2000" dirty="0" err="1" smtClean="0"/>
              <a:t>radi</a:t>
            </a:r>
            <a:endParaRPr lang="sr-Latn-RS" sz="2000" dirty="0" smtClean="0"/>
          </a:p>
          <a:p>
            <a:pPr lvl="0">
              <a:buNone/>
            </a:pPr>
            <a:endParaRPr lang="en-US" sz="2000" dirty="0" smtClean="0"/>
          </a:p>
          <a:p>
            <a:pPr>
              <a:buNone/>
            </a:pPr>
            <a:r>
              <a:rPr lang="sr-Latn-RS" sz="2000" dirty="0" smtClean="0"/>
              <a:t>3. </a:t>
            </a:r>
            <a:r>
              <a:rPr lang="sr-Latn-RS" sz="2000" u="sng" dirty="0" smtClean="0">
                <a:solidFill>
                  <a:srgbClr val="FF0000"/>
                </a:solidFill>
              </a:rPr>
              <a:t>T</a:t>
            </a:r>
            <a:r>
              <a:rPr lang="en-US" sz="2000" u="sng" dirty="0" err="1" smtClean="0">
                <a:solidFill>
                  <a:srgbClr val="FF0000"/>
                </a:solidFill>
              </a:rPr>
              <a:t>ešk</a:t>
            </a:r>
            <a:r>
              <a:rPr lang="sr-Latn-RS" sz="2000" u="sng" dirty="0" smtClean="0">
                <a:solidFill>
                  <a:srgbClr val="FF0000"/>
                </a:solidFill>
              </a:rPr>
              <a:t>a</a:t>
            </a:r>
            <a:r>
              <a:rPr lang="en-US" sz="2000" u="sng" dirty="0" smtClean="0">
                <a:solidFill>
                  <a:srgbClr val="FF0000"/>
                </a:solidFill>
              </a:rPr>
              <a:t> (</a:t>
            </a:r>
            <a:r>
              <a:rPr lang="en-US" sz="2000" u="sng" dirty="0" err="1" smtClean="0">
                <a:solidFill>
                  <a:srgbClr val="FF0000"/>
                </a:solidFill>
              </a:rPr>
              <a:t>bel</a:t>
            </a:r>
            <a:r>
              <a:rPr lang="sr-Latn-RS" sz="2000" u="sng" dirty="0" smtClean="0">
                <a:solidFill>
                  <a:srgbClr val="FF0000"/>
                </a:solidFill>
              </a:rPr>
              <a:t>a</a:t>
            </a:r>
            <a:r>
              <a:rPr lang="en-US" sz="2000" u="sng" dirty="0" smtClean="0">
                <a:solidFill>
                  <a:srgbClr val="FF0000"/>
                </a:solidFill>
              </a:rPr>
              <a:t>) </a:t>
            </a:r>
            <a:r>
              <a:rPr lang="en-US" sz="2000" u="sng" dirty="0" err="1" smtClean="0">
                <a:solidFill>
                  <a:srgbClr val="FF0000"/>
                </a:solidFill>
              </a:rPr>
              <a:t>asfiksij</a:t>
            </a:r>
            <a:r>
              <a:rPr lang="sr-Latn-RS" sz="2000" u="sng" dirty="0" smtClean="0">
                <a:solidFill>
                  <a:srgbClr val="FF0000"/>
                </a:solidFill>
              </a:rPr>
              <a:t>a</a:t>
            </a:r>
            <a:r>
              <a:rPr lang="en-US" sz="2000" u="sng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en-US" sz="2000" dirty="0" err="1" smtClean="0"/>
              <a:t>dete</a:t>
            </a:r>
            <a:r>
              <a:rPr lang="en-US" sz="2000" dirty="0" smtClean="0"/>
              <a:t> je </a:t>
            </a:r>
            <a:r>
              <a:rPr lang="en-US" sz="2000" dirty="0" err="1" smtClean="0"/>
              <a:t>bledo</a:t>
            </a:r>
            <a:endParaRPr lang="en-US" sz="2000" dirty="0" smtClean="0"/>
          </a:p>
          <a:p>
            <a:pPr lvl="0"/>
            <a:r>
              <a:rPr lang="en-US" sz="2000" dirty="0" err="1" smtClean="0"/>
              <a:t>periferna</a:t>
            </a:r>
            <a:r>
              <a:rPr lang="en-US" sz="2000" dirty="0" smtClean="0"/>
              <a:t> </a:t>
            </a:r>
            <a:r>
              <a:rPr lang="en-US" sz="2000" dirty="0" err="1" smtClean="0"/>
              <a:t>cirkulacija</a:t>
            </a:r>
            <a:r>
              <a:rPr lang="en-US" sz="2000" dirty="0" smtClean="0"/>
              <a:t> je </a:t>
            </a:r>
            <a:r>
              <a:rPr lang="en-US" sz="2000" dirty="0" err="1" smtClean="0"/>
              <a:t>smanjena</a:t>
            </a:r>
            <a:r>
              <a:rPr lang="en-US" sz="2000" dirty="0" smtClean="0"/>
              <a:t> </a:t>
            </a:r>
            <a:r>
              <a:rPr lang="sr-Latn-RS" sz="2000" dirty="0" smtClean="0"/>
              <a:t>(</a:t>
            </a:r>
            <a:r>
              <a:rPr lang="en-US" sz="2000" dirty="0" err="1" smtClean="0"/>
              <a:t>kapilari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suženi</a:t>
            </a:r>
            <a:r>
              <a:rPr lang="sr-Latn-RS" sz="2000" dirty="0" smtClean="0"/>
              <a:t>)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 err="1" smtClean="0"/>
              <a:t>nema</a:t>
            </a:r>
            <a:r>
              <a:rPr lang="en-US" sz="2000" dirty="0" smtClean="0"/>
              <a:t> </a:t>
            </a:r>
            <a:r>
              <a:rPr lang="en-US" sz="2000" dirty="0" err="1" smtClean="0"/>
              <a:t>vidljivog</a:t>
            </a:r>
            <a:r>
              <a:rPr lang="en-US" sz="2000" dirty="0" smtClean="0"/>
              <a:t> </a:t>
            </a:r>
            <a:r>
              <a:rPr lang="en-US" sz="2000" dirty="0" err="1" smtClean="0"/>
              <a:t>disanja</a:t>
            </a:r>
            <a:endParaRPr lang="en-US" sz="2000" dirty="0" smtClean="0"/>
          </a:p>
          <a:p>
            <a:pPr lvl="0"/>
            <a:r>
              <a:rPr lang="en-US" sz="2000" dirty="0" err="1" smtClean="0"/>
              <a:t>dete</a:t>
            </a:r>
            <a:r>
              <a:rPr lang="en-US" sz="2000" dirty="0" smtClean="0"/>
              <a:t> je </a:t>
            </a:r>
            <a:r>
              <a:rPr lang="en-US" sz="2000" dirty="0" err="1" smtClean="0"/>
              <a:t>hipotonično</a:t>
            </a:r>
            <a:endParaRPr lang="en-US" sz="2000" dirty="0" smtClean="0"/>
          </a:p>
          <a:p>
            <a:pPr lvl="0"/>
            <a:r>
              <a:rPr lang="en-US" sz="2000" dirty="0" err="1" smtClean="0"/>
              <a:t>refleksi</a:t>
            </a:r>
            <a:r>
              <a:rPr lang="en-US" sz="2000" dirty="0" smtClean="0"/>
              <a:t> se ne </a:t>
            </a:r>
            <a:r>
              <a:rPr lang="en-US" sz="2000" dirty="0" err="1" smtClean="0"/>
              <a:t>izazivaju</a:t>
            </a:r>
            <a:endParaRPr lang="en-US" sz="2000" dirty="0" smtClean="0"/>
          </a:p>
          <a:p>
            <a:pPr lvl="0"/>
            <a:r>
              <a:rPr lang="en-US" sz="2000" dirty="0" err="1" smtClean="0"/>
              <a:t>disajni</a:t>
            </a:r>
            <a:r>
              <a:rPr lang="en-US" sz="2000" dirty="0" smtClean="0"/>
              <a:t> </a:t>
            </a:r>
            <a:r>
              <a:rPr lang="en-US" sz="2000" dirty="0" err="1" smtClean="0"/>
              <a:t>putevi</a:t>
            </a:r>
            <a:r>
              <a:rPr lang="en-US" sz="2000" dirty="0" smtClean="0"/>
              <a:t> </a:t>
            </a:r>
            <a:r>
              <a:rPr lang="en-US" sz="2000" dirty="0" err="1" smtClean="0"/>
              <a:t>obiluju</a:t>
            </a:r>
            <a:r>
              <a:rPr lang="en-US" sz="2000" dirty="0" smtClean="0"/>
              <a:t> </a:t>
            </a:r>
            <a:r>
              <a:rPr lang="en-US" sz="2000" dirty="0" err="1" smtClean="0"/>
              <a:t>stranim</a:t>
            </a:r>
            <a:r>
              <a:rPr lang="en-US" sz="2000" dirty="0" smtClean="0"/>
              <a:t> </a:t>
            </a:r>
            <a:r>
              <a:rPr lang="en-US" sz="2000" dirty="0" err="1" smtClean="0"/>
              <a:t>sadržajem</a:t>
            </a:r>
            <a:endParaRPr lang="sr-Latn-RS" sz="2000" dirty="0" smtClean="0"/>
          </a:p>
          <a:p>
            <a:pPr algn="just"/>
            <a:endParaRPr lang="sr-Latn-RS" sz="2000" dirty="0" smtClean="0"/>
          </a:p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T</a:t>
            </a:r>
            <a:r>
              <a:rPr lang="sr-Latn-RS" sz="2000" dirty="0" smtClean="0">
                <a:solidFill>
                  <a:srgbClr val="C00000"/>
                </a:solidFill>
              </a:rPr>
              <a:t>eža asfiksija </a:t>
            </a:r>
            <a:r>
              <a:rPr lang="sr-Latn-RS" sz="2000" dirty="0" smtClean="0"/>
              <a:t>daje teža oštećenja mozga (encefalopatija), neurološke posledice, usporen psihomotorni razvoj (PMR) i često, ranu smrtnost kod ove dece.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2168" y="685800"/>
            <a:ext cx="7239000" cy="746760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solidFill>
                  <a:schemeClr val="tx1"/>
                </a:solidFill>
              </a:rPr>
              <a:t>Apgar skor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640281"/>
              </p:ext>
            </p:extLst>
          </p:nvPr>
        </p:nvGraphicFramePr>
        <p:xfrm>
          <a:off x="457200" y="2082046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osobina/ocena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sr-Latn-RS" dirty="0" smtClean="0"/>
                        <a:t>oja kože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sr-Latn-RS" dirty="0" smtClean="0"/>
                        <a:t>leda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sr-Latn-RS" dirty="0" smtClean="0"/>
                        <a:t>odra (cijanoza)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sr-Latn-RS" dirty="0" smtClean="0"/>
                        <a:t>užičasta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sr-Latn-RS" dirty="0" smtClean="0"/>
                        <a:t>uls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r>
                        <a:rPr lang="sr-Latn-RS" dirty="0" smtClean="0"/>
                        <a:t>dsutan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sr-Latn-RS" dirty="0" smtClean="0"/>
                        <a:t>espiracije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r>
                        <a:rPr lang="sr-Latn-RS" dirty="0" smtClean="0"/>
                        <a:t>dsutne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sr-Latn-RS" dirty="0" smtClean="0"/>
                        <a:t>ovršne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sr-Latn-RS" dirty="0" smtClean="0"/>
                        <a:t>ratak plač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sr-Latn-RS" dirty="0" smtClean="0"/>
                        <a:t>onus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sr-Latn-RS" dirty="0" smtClean="0"/>
                        <a:t>litav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sr-Latn-RS" dirty="0" smtClean="0"/>
                        <a:t>laba fleksija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r>
                        <a:rPr lang="sr-Latn-RS" dirty="0" smtClean="0"/>
                        <a:t>obra fleksija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sr-Latn-RS" dirty="0" smtClean="0"/>
                        <a:t>adražljivost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sr-Latn-RS" dirty="0" smtClean="0"/>
                        <a:t>ez odgovora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sr-Latn-RS" dirty="0" smtClean="0"/>
                        <a:t>rimasne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sr-Latn-RS" dirty="0" smtClean="0"/>
                        <a:t>rani se, plače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1600200"/>
            <a:ext cx="4296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</a:t>
            </a:r>
            <a:r>
              <a:rPr lang="sr-Latn-RS" sz="2000" dirty="0" smtClean="0"/>
              <a:t>pgar-skor (u 1. i 5. minutu po rođenju)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57200" y="4648200"/>
            <a:ext cx="39125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P</a:t>
            </a:r>
            <a:r>
              <a:rPr lang="sr-Latn-RS" sz="2000" dirty="0" smtClean="0"/>
              <a:t>ovoljan skor: 8,9 i 10.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</a:t>
            </a:r>
            <a:r>
              <a:rPr lang="sr-Latn-RS" sz="2000" dirty="0" smtClean="0"/>
              <a:t>akša asfiksija: ocena 7, 6, 5 ili 4.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</a:t>
            </a:r>
            <a:r>
              <a:rPr lang="sr-Latn-RS" sz="2000" dirty="0" smtClean="0"/>
              <a:t>eška asfiksija: 3, 2, 1.</a:t>
            </a:r>
          </a:p>
          <a:p>
            <a:pPr marL="342900" indent="-342900">
              <a:buAutoNum type="arabicPeriod"/>
            </a:pP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33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r-Latn-CS" sz="2800" b="1" dirty="0" smtClean="0">
                <a:solidFill>
                  <a:srgbClr val="C00000"/>
                </a:solidFill>
              </a:rPr>
              <a:t/>
            </a:r>
            <a:br>
              <a:rPr lang="sr-Latn-CS" sz="2800" b="1" dirty="0" smtClean="0">
                <a:solidFill>
                  <a:srgbClr val="C00000"/>
                </a:solidFill>
              </a:rPr>
            </a:br>
            <a:r>
              <a:rPr lang="sr-Latn-CS" sz="2000" b="1" dirty="0" smtClean="0">
                <a:solidFill>
                  <a:schemeClr val="tx1"/>
                </a:solidFill>
              </a:rPr>
              <a:t>Cerebralna </a:t>
            </a:r>
            <a:r>
              <a:rPr lang="sr-Latn-CS" sz="2000" b="1" dirty="0">
                <a:solidFill>
                  <a:schemeClr val="tx1"/>
                </a:solidFill>
              </a:rPr>
              <a:t>paraliza </a:t>
            </a:r>
            <a:r>
              <a:rPr lang="sr-Latn-CS" sz="2000" b="1" dirty="0" smtClean="0">
                <a:solidFill>
                  <a:schemeClr val="tx1"/>
                </a:solidFill>
              </a:rPr>
              <a:t>(</a:t>
            </a:r>
            <a:r>
              <a:rPr lang="sr-Latn-CS" sz="2000" b="1" dirty="0">
                <a:solidFill>
                  <a:schemeClr val="tx1"/>
                </a:solidFill>
              </a:rPr>
              <a:t>Paralysis cerebralis infantium)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38" y="609600"/>
            <a:ext cx="8382000" cy="615645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sr-Latn-RS" sz="2100" dirty="0" smtClean="0">
                <a:solidFill>
                  <a:srgbClr val="C00000"/>
                </a:solidFill>
              </a:rPr>
              <a:t>Nastaje </a:t>
            </a:r>
            <a:r>
              <a:rPr lang="sr-Latn-RS" sz="2100" dirty="0" smtClean="0">
                <a:solidFill>
                  <a:srgbClr val="C00000"/>
                </a:solidFill>
              </a:rPr>
              <a:t>kao posledica nepravilnog razvoja ili oštećenja mozga: </a:t>
            </a:r>
          </a:p>
          <a:p>
            <a:pPr marL="0" lvl="0" indent="0" algn="just">
              <a:buNone/>
            </a:pPr>
            <a:r>
              <a:rPr lang="sr-Latn-RS" sz="2100" dirty="0" smtClean="0"/>
              <a:t>- intrauterino (prenatalno)</a:t>
            </a:r>
            <a:endParaRPr lang="en-US" sz="2100" dirty="0" smtClean="0"/>
          </a:p>
          <a:p>
            <a:pPr lvl="0" algn="just">
              <a:buNone/>
            </a:pPr>
            <a:r>
              <a:rPr lang="sr-Latn-RS" sz="2100" dirty="0" smtClean="0"/>
              <a:t>- </a:t>
            </a:r>
            <a:r>
              <a:rPr lang="sr-Latn-RS" sz="2100" dirty="0"/>
              <a:t>t</a:t>
            </a:r>
            <a:r>
              <a:rPr lang="sr-Latn-RS" sz="2100" dirty="0" smtClean="0"/>
              <a:t>okom porođaja (perinatalno), ili</a:t>
            </a:r>
            <a:endParaRPr lang="en-US" sz="2100" dirty="0" smtClean="0"/>
          </a:p>
          <a:p>
            <a:pPr lvl="0" algn="just">
              <a:buNone/>
            </a:pPr>
            <a:r>
              <a:rPr lang="sr-Latn-RS" sz="2100" dirty="0" smtClean="0"/>
              <a:t>- </a:t>
            </a:r>
            <a:r>
              <a:rPr lang="sr-Latn-RS" sz="2100" dirty="0"/>
              <a:t>t</a:t>
            </a:r>
            <a:r>
              <a:rPr lang="sr-Latn-RS" sz="2100" dirty="0" smtClean="0"/>
              <a:t>okom prvih godina života deteta (postnatalno).</a:t>
            </a:r>
          </a:p>
          <a:p>
            <a:pPr algn="just"/>
            <a:r>
              <a:rPr lang="sr-Latn-RS" sz="2100" dirty="0" smtClean="0">
                <a:solidFill>
                  <a:srgbClr val="FF0000"/>
                </a:solidFill>
              </a:rPr>
              <a:t>Hroničnog, neprogresivnog karaktera.</a:t>
            </a:r>
          </a:p>
          <a:p>
            <a:pPr algn="just">
              <a:buNone/>
            </a:pPr>
            <a:endParaRPr lang="en-US" sz="2100" dirty="0" smtClean="0"/>
          </a:p>
          <a:p>
            <a:pPr lvl="0" algn="just"/>
            <a:r>
              <a:rPr lang="sr-Latn-RS" sz="2100" dirty="0" smtClean="0">
                <a:solidFill>
                  <a:srgbClr val="0070C0"/>
                </a:solidFill>
              </a:rPr>
              <a:t>Mogući uzroci cerebralne paralize su:</a:t>
            </a:r>
          </a:p>
          <a:p>
            <a:pPr lvl="0" algn="just">
              <a:buFontTx/>
              <a:buChar char="-"/>
            </a:pPr>
            <a:r>
              <a:rPr lang="sr-Latn-RS" sz="2100" dirty="0" smtClean="0"/>
              <a:t>abnormalni razvoj mozga</a:t>
            </a:r>
          </a:p>
          <a:p>
            <a:pPr lvl="0" algn="just">
              <a:buFontTx/>
              <a:buChar char="-"/>
            </a:pPr>
            <a:r>
              <a:rPr lang="sr-Latn-RS" sz="2100" dirty="0"/>
              <a:t>o</a:t>
            </a:r>
            <a:r>
              <a:rPr lang="sr-Latn-RS" sz="2100" dirty="0" smtClean="0"/>
              <a:t>štećenje bele mase mozga</a:t>
            </a:r>
          </a:p>
          <a:p>
            <a:pPr lvl="0" algn="just">
              <a:buFontTx/>
              <a:buChar char="-"/>
            </a:pPr>
            <a:r>
              <a:rPr lang="sr-Latn-RS" sz="2100" dirty="0"/>
              <a:t>i</a:t>
            </a:r>
            <a:r>
              <a:rPr lang="sr-Latn-RS" sz="2100" dirty="0" smtClean="0"/>
              <a:t>ntrakranijalna krvarenja</a:t>
            </a:r>
          </a:p>
          <a:p>
            <a:pPr lvl="0" algn="just">
              <a:buFontTx/>
              <a:buChar char="-"/>
            </a:pPr>
            <a:r>
              <a:rPr lang="sr-Latn-RS" sz="2100" dirty="0" smtClean="0"/>
              <a:t>asfiksija</a:t>
            </a:r>
          </a:p>
          <a:p>
            <a:pPr lvl="0" algn="just">
              <a:buFontTx/>
              <a:buChar char="-"/>
            </a:pPr>
            <a:r>
              <a:rPr lang="sr-Latn-RS" sz="2100" dirty="0"/>
              <a:t>i</a:t>
            </a:r>
            <a:r>
              <a:rPr lang="sr-Latn-RS" sz="2100" dirty="0" smtClean="0"/>
              <a:t>nfekcije</a:t>
            </a:r>
          </a:p>
          <a:p>
            <a:pPr lvl="0" algn="just">
              <a:buFontTx/>
              <a:buChar char="-"/>
            </a:pPr>
            <a:r>
              <a:rPr lang="sr-Latn-RS" sz="2100" dirty="0" smtClean="0"/>
              <a:t>trauma</a:t>
            </a:r>
          </a:p>
          <a:p>
            <a:pPr lvl="0" algn="just">
              <a:buNone/>
            </a:pPr>
            <a:endParaRPr lang="en-US" sz="2100" dirty="0" smtClean="0"/>
          </a:p>
          <a:p>
            <a:pPr algn="just"/>
            <a:r>
              <a:rPr lang="sr-Latn-RS" sz="2100" dirty="0" smtClean="0"/>
              <a:t>Posledica </a:t>
            </a:r>
            <a:r>
              <a:rPr lang="sr-Latn-RS" sz="2100" dirty="0" smtClean="0">
                <a:solidFill>
                  <a:srgbClr val="7030A0"/>
                </a:solidFill>
              </a:rPr>
              <a:t>asfiksije</a:t>
            </a:r>
            <a:r>
              <a:rPr lang="sr-Latn-RS" sz="2100" dirty="0" smtClean="0"/>
              <a:t> je HIE – zbog manjka kiseonika i poremećaja cirkulacije (krvarenje, ishemija) dolazi do odumiranja moždanih ćelija, pa nastaju trajne neurološke </a:t>
            </a:r>
            <a:r>
              <a:rPr lang="sr-Latn-RS" sz="2100" dirty="0" smtClean="0">
                <a:cs typeface="Arial" pitchFamily="34" charset="0"/>
              </a:rPr>
              <a:t>sekvele </a:t>
            </a:r>
            <a:r>
              <a:rPr lang="sr-Latn-RS" sz="2100" dirty="0" smtClean="0"/>
              <a:t>– cerebralna paraliza, zatim kognitivna oštećenja, teškoće u govoru i učenju, oštećenje sluha ili vida. </a:t>
            </a:r>
            <a:endParaRPr lang="en-US" sz="21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1397</Words>
  <Application>Microsoft Office PowerPoint</Application>
  <PresentationFormat>On-screen Show (4:3)</PresentationFormat>
  <Paragraphs>199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Perinatalna oštećenja</vt:lpstr>
      <vt:lpstr>Perinatalni period</vt:lpstr>
      <vt:lpstr>PowerPoint Presentation</vt:lpstr>
      <vt:lpstr>PowerPoint Presentation</vt:lpstr>
      <vt:lpstr>Povrede glave i mozga</vt:lpstr>
      <vt:lpstr>Oštećenja mozga - Hipoksično ishemična enecfalopatija (HIE)</vt:lpstr>
      <vt:lpstr>PowerPoint Presentation</vt:lpstr>
      <vt:lpstr>Apgar skor</vt:lpstr>
      <vt:lpstr> Cerebralna paraliza (Paralysis cerebralis infantium) </vt:lpstr>
      <vt:lpstr>PowerPoint Presentation</vt:lpstr>
      <vt:lpstr> Povrede glave </vt:lpstr>
      <vt:lpstr>Povrede brahijalnog pleksusa</vt:lpstr>
      <vt:lpstr>PowerPoint Presentation</vt:lpstr>
      <vt:lpstr>Povrede facijalnog nerva</vt:lpstr>
      <vt:lpstr>PowerPoint Presentation</vt:lpstr>
      <vt:lpstr>Povrede kostiju</vt:lpstr>
      <vt:lpstr>PowerPoint Presentation</vt:lpstr>
      <vt:lpstr>Povrede mišića - tortikolis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Перинатална оштећења</dc:title>
  <dc:creator>Korisnik</dc:creator>
  <cp:lastModifiedBy>Windows User</cp:lastModifiedBy>
  <cp:revision>97</cp:revision>
  <dcterms:created xsi:type="dcterms:W3CDTF">2020-04-21T13:30:58Z</dcterms:created>
  <dcterms:modified xsi:type="dcterms:W3CDTF">2023-05-25T08:58:52Z</dcterms:modified>
</cp:coreProperties>
</file>